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70" r:id="rId3"/>
    <p:sldId id="257" r:id="rId4"/>
    <p:sldId id="271" r:id="rId5"/>
    <p:sldId id="272" r:id="rId6"/>
    <p:sldId id="273" r:id="rId7"/>
    <p:sldId id="262" r:id="rId8"/>
    <p:sldId id="261" r:id="rId9"/>
    <p:sldId id="260" r:id="rId10"/>
    <p:sldId id="263" r:id="rId11"/>
    <p:sldId id="264" r:id="rId12"/>
    <p:sldId id="265" r:id="rId13"/>
    <p:sldId id="267" r:id="rId14"/>
    <p:sldId id="266" r:id="rId15"/>
    <p:sldId id="268" r:id="rId16"/>
    <p:sldId id="259" r:id="rId17"/>
    <p:sldId id="274" r:id="rId18"/>
    <p:sldId id="275" r:id="rId19"/>
    <p:sldId id="276" r:id="rId20"/>
    <p:sldId id="277" r:id="rId21"/>
    <p:sldId id="278" r:id="rId22"/>
    <p:sldId id="279" r:id="rId23"/>
    <p:sldId id="269" r:id="rId24"/>
  </p:sldIdLst>
  <p:sldSz cx="18288000" cy="10287000"/>
  <p:notesSz cx="6858000" cy="9144000"/>
  <p:embeddedFontLst>
    <p:embeddedFont>
      <p:font typeface="Catamaran" panose="020B0604020202020204" charset="0"/>
      <p:regular r:id="rId26"/>
    </p:embeddedFont>
    <p:embeddedFont>
      <p:font typeface="Open Sans" panose="020B0604020202020204" charset="0"/>
      <p:regular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Poppins Bold" panose="020B0604020202020204" charset="0"/>
      <p:regular r:id="rId32"/>
    </p:embeddedFont>
    <p:embeddedFont>
      <p:font typeface="Open Sans Bold" panose="020B0604020202020204" charset="0"/>
      <p:regular r:id="rId33"/>
    </p:embeddedFont>
    <p:embeddedFont>
      <p:font typeface="Catamaran Light" panose="020B0604020202020204" charset="0"/>
      <p:regular r:id="rId34"/>
    </p:embeddedFont>
    <p:embeddedFont>
      <p:font typeface="Poppins" panose="020B0604020202020204" charset="0"/>
      <p:regular r:id="rId35"/>
    </p:embeddedFont>
    <p:embeddedFont>
      <p:font typeface="Poppins Semi-Bold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Arial Black" panose="020B0A04020102020204" pitchFamily="34" charset="0"/>
      <p:bold r:id="rId41"/>
    </p:embeddedFont>
    <p:embeddedFont>
      <p:font typeface="Open Sans Bold Italics" panose="020B0604020202020204" charset="0"/>
      <p:regular r:id="rId42"/>
    </p:embeddedFont>
    <p:embeddedFont>
      <p:font typeface="Livvic Bold" panose="020B0604020202020204" charset="0"/>
      <p:regular r:id="rId43"/>
    </p:embeddedFont>
    <p:embeddedFont>
      <p:font typeface="Livvic Bold Italics" panose="020B0604020202020204" charset="0"/>
      <p:regular r:id="rId44"/>
    </p:embeddedFont>
    <p:embeddedFont>
      <p:font typeface="Catamaran 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71357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685199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2382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12720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51859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85024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2139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55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9292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8937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15066" y="0"/>
            <a:ext cx="12472934" cy="10287000"/>
          </a:xfrm>
          <a:custGeom>
            <a:avLst/>
            <a:gdLst/>
            <a:ahLst/>
            <a:cxnLst/>
            <a:rect l="l" t="t" r="r" b="b"/>
            <a:pathLst>
              <a:path w="12472934" h="10287000">
                <a:moveTo>
                  <a:pt x="0" y="0"/>
                </a:moveTo>
                <a:lnTo>
                  <a:pt x="12472934" y="0"/>
                </a:lnTo>
                <a:lnTo>
                  <a:pt x="124729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55" r="-244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74169" y="-1350266"/>
            <a:ext cx="5155271" cy="5155271"/>
          </a:xfrm>
          <a:custGeom>
            <a:avLst/>
            <a:gdLst/>
            <a:ahLst/>
            <a:cxnLst/>
            <a:rect l="l" t="t" r="r" b="b"/>
            <a:pathLst>
              <a:path w="5155271" h="5155271">
                <a:moveTo>
                  <a:pt x="0" y="0"/>
                </a:moveTo>
                <a:lnTo>
                  <a:pt x="5155270" y="0"/>
                </a:lnTo>
                <a:lnTo>
                  <a:pt x="5155270" y="5155270"/>
                </a:lnTo>
                <a:lnTo>
                  <a:pt x="0" y="51552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5815066" y="0"/>
            <a:ext cx="12473234" cy="10287000"/>
          </a:xfrm>
          <a:prstGeom prst="rect">
            <a:avLst/>
          </a:prstGeom>
          <a:solidFill>
            <a:srgbClr val="FDF8F8">
              <a:alpha val="78824"/>
            </a:srgbClr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3373575" y="2730168"/>
            <a:ext cx="14914423" cy="3897852"/>
            <a:chOff x="0" y="0"/>
            <a:chExt cx="18962516" cy="50094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62519" cy="5009504"/>
            </a:xfrm>
            <a:custGeom>
              <a:avLst/>
              <a:gdLst/>
              <a:ahLst/>
              <a:cxnLst/>
              <a:rect l="l" t="t" r="r" b="b"/>
              <a:pathLst>
                <a:path w="18962519" h="5009504">
                  <a:moveTo>
                    <a:pt x="18962519" y="0"/>
                  </a:moveTo>
                  <a:lnTo>
                    <a:pt x="0" y="0"/>
                  </a:lnTo>
                  <a:lnTo>
                    <a:pt x="0" y="5009504"/>
                  </a:lnTo>
                  <a:lnTo>
                    <a:pt x="18962519" y="5009504"/>
                  </a:lnTo>
                  <a:close/>
                </a:path>
              </a:pathLst>
            </a:custGeom>
            <a:solidFill>
              <a:srgbClr val="B7232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373576" y="2983360"/>
            <a:ext cx="15143024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929"/>
              </a:lnSpc>
            </a:pPr>
            <a:r>
              <a:rPr lang="en-US" sz="9235" b="1" dirty="0" smtClean="0">
                <a:solidFill>
                  <a:srgbClr val="FFFFFF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ANALISIS DE VIBRACIONES EN REMOLCADORES</a:t>
            </a:r>
            <a:endParaRPr lang="en-US" sz="9235" b="1" dirty="0">
              <a:solidFill>
                <a:srgbClr val="FFFFFF"/>
              </a:solidFill>
              <a:latin typeface="Catamaran Bold"/>
              <a:ea typeface="Catamaran Bold"/>
              <a:cs typeface="Catamaran Bold"/>
              <a:sym typeface="Catamaran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282402" y="-275430"/>
            <a:ext cx="3005598" cy="3005598"/>
          </a:xfrm>
          <a:custGeom>
            <a:avLst/>
            <a:gdLst/>
            <a:ahLst/>
            <a:cxnLst/>
            <a:rect l="l" t="t" r="r" b="b"/>
            <a:pathLst>
              <a:path w="3005598" h="3005598">
                <a:moveTo>
                  <a:pt x="0" y="0"/>
                </a:moveTo>
                <a:lnTo>
                  <a:pt x="3005598" y="0"/>
                </a:lnTo>
                <a:lnTo>
                  <a:pt x="3005598" y="3005598"/>
                </a:lnTo>
                <a:lnTo>
                  <a:pt x="0" y="3005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85398" y="7479135"/>
            <a:ext cx="5663210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9"/>
              </a:lnSpc>
            </a:pPr>
            <a:r>
              <a:rPr lang="en-US" sz="3371" b="1" dirty="0">
                <a:solidFill>
                  <a:srgbClr val="313E49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Ing. Anibal Benitez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5398" y="7969634"/>
            <a:ext cx="17750202" cy="2172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88"/>
              </a:lnSpc>
            </a:pPr>
            <a:r>
              <a:rPr lang="en-US" sz="2823" dirty="0">
                <a:solidFill>
                  <a:srgbClr val="313E49"/>
                </a:solidFill>
                <a:latin typeface="Poppins"/>
                <a:ea typeface="Poppins"/>
                <a:cs typeface="Poppins"/>
                <a:sym typeface="Poppins"/>
              </a:rPr>
              <a:t>Analista de Vibraciones </a:t>
            </a:r>
            <a:r>
              <a:rPr lang="en-US" sz="2823" b="1" dirty="0">
                <a:solidFill>
                  <a:srgbClr val="313E49"/>
                </a:solidFill>
                <a:latin typeface="Poppins Bold"/>
                <a:ea typeface="Poppins Bold"/>
                <a:cs typeface="Poppins Bold"/>
                <a:sym typeface="Poppins Bold"/>
              </a:rPr>
              <a:t>Cat III</a:t>
            </a:r>
            <a:r>
              <a:rPr lang="en-US" sz="2823" dirty="0">
                <a:solidFill>
                  <a:srgbClr val="313E49"/>
                </a:solidFill>
                <a:latin typeface="Poppins"/>
                <a:ea typeface="Poppins"/>
                <a:cs typeface="Poppins"/>
                <a:sym typeface="Poppins"/>
              </a:rPr>
              <a:t> ISO 18436-2 Universidad de Concepción (Chile)</a:t>
            </a:r>
          </a:p>
          <a:p>
            <a:pPr algn="l">
              <a:lnSpc>
                <a:spcPts val="3388"/>
              </a:lnSpc>
            </a:pPr>
            <a:r>
              <a:rPr lang="en-US" sz="2823" dirty="0">
                <a:solidFill>
                  <a:srgbClr val="313E49"/>
                </a:solidFill>
                <a:latin typeface="Poppins"/>
                <a:ea typeface="Poppins"/>
                <a:cs typeface="Poppins"/>
                <a:sym typeface="Poppins"/>
              </a:rPr>
              <a:t>Profesor Titular de la Cátedra de Vibraciones Mecánicas</a:t>
            </a:r>
            <a:r>
              <a:rPr lang="en-US" sz="2823" b="1" dirty="0">
                <a:solidFill>
                  <a:srgbClr val="313E49"/>
                </a:solidFill>
                <a:latin typeface="Poppins Bold"/>
                <a:ea typeface="Poppins Bold"/>
                <a:cs typeface="Poppins Bold"/>
                <a:sym typeface="Poppins Bold"/>
              </a:rPr>
              <a:t> FIUNA</a:t>
            </a:r>
          </a:p>
          <a:p>
            <a:pPr algn="l">
              <a:lnSpc>
                <a:spcPts val="3388"/>
              </a:lnSpc>
            </a:pPr>
            <a:r>
              <a:rPr lang="en-US" sz="2400" dirty="0">
                <a:solidFill>
                  <a:srgbClr val="313E49"/>
                </a:solidFill>
                <a:latin typeface="Poppins"/>
                <a:ea typeface="Poppins"/>
                <a:cs typeface="Poppins"/>
                <a:sym typeface="Poppins"/>
              </a:rPr>
              <a:t>Especialista en Gestión de Mantenimiento e Ingeniería en Confiabilidad, Universidad Austral Argentina</a:t>
            </a:r>
          </a:p>
          <a:p>
            <a:pPr algn="l">
              <a:lnSpc>
                <a:spcPts val="3388"/>
              </a:lnSpc>
            </a:pPr>
            <a:r>
              <a:rPr lang="en-US" sz="2800" dirty="0">
                <a:solidFill>
                  <a:srgbClr val="313E49"/>
                </a:solidFill>
                <a:latin typeface="Poppins"/>
                <a:ea typeface="Poppins"/>
                <a:cs typeface="Poppins"/>
                <a:sym typeface="Poppins"/>
              </a:rPr>
              <a:t>Termografista </a:t>
            </a:r>
            <a:r>
              <a:rPr lang="en-US" sz="2800" b="1" dirty="0">
                <a:solidFill>
                  <a:srgbClr val="313E49"/>
                </a:solidFill>
                <a:latin typeface="Poppins Bold"/>
                <a:ea typeface="Poppins Bold"/>
                <a:cs typeface="Poppins Bold"/>
                <a:sym typeface="Poppins Bold"/>
              </a:rPr>
              <a:t>Cat I</a:t>
            </a:r>
            <a:r>
              <a:rPr lang="en-US" sz="2800" dirty="0">
                <a:solidFill>
                  <a:srgbClr val="313E49"/>
                </a:solidFill>
                <a:latin typeface="Poppins"/>
                <a:ea typeface="Poppins"/>
                <a:cs typeface="Poppins"/>
                <a:sym typeface="Poppins"/>
              </a:rPr>
              <a:t> (Infrared Training Center)</a:t>
            </a:r>
          </a:p>
          <a:p>
            <a:pPr algn="l">
              <a:lnSpc>
                <a:spcPts val="3388"/>
              </a:lnSpc>
            </a:pPr>
            <a:endParaRPr lang="en-US" sz="2823" dirty="0">
              <a:solidFill>
                <a:srgbClr val="313E4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088" y="220689"/>
            <a:ext cx="3236158" cy="2288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2053984" y="490653"/>
            <a:ext cx="13252459" cy="2231400"/>
            <a:chOff x="0" y="0"/>
            <a:chExt cx="17669946" cy="2975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69895" cy="2975229"/>
            </a:xfrm>
            <a:custGeom>
              <a:avLst/>
              <a:gdLst/>
              <a:ahLst/>
              <a:cxnLst/>
              <a:rect l="l" t="t" r="r" b="b"/>
              <a:pathLst>
                <a:path w="17669895" h="2975229">
                  <a:moveTo>
                    <a:pt x="17669895" y="0"/>
                  </a:moveTo>
                  <a:lnTo>
                    <a:pt x="0" y="0"/>
                  </a:lnTo>
                  <a:lnTo>
                    <a:pt x="0" y="2975229"/>
                  </a:lnTo>
                  <a:lnTo>
                    <a:pt x="17669895" y="2975229"/>
                  </a:lnTo>
                  <a:close/>
                </a:path>
              </a:pathLst>
            </a:custGeom>
            <a:solidFill>
              <a:srgbClr val="FDF8F8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6038940" y="-1439653"/>
            <a:ext cx="6210120" cy="15806331"/>
            <a:chOff x="0" y="0"/>
            <a:chExt cx="4066550" cy="1035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66611" cy="10350373"/>
            </a:xfrm>
            <a:custGeom>
              <a:avLst/>
              <a:gdLst/>
              <a:ahLst/>
              <a:cxnLst/>
              <a:rect l="l" t="t" r="r" b="b"/>
              <a:pathLst>
                <a:path w="4066611" h="10350373">
                  <a:moveTo>
                    <a:pt x="0" y="0"/>
                  </a:moveTo>
                  <a:lnTo>
                    <a:pt x="4066611" y="0"/>
                  </a:lnTo>
                  <a:lnTo>
                    <a:pt x="4066611" y="10350373"/>
                  </a:lnTo>
                  <a:lnTo>
                    <a:pt x="0" y="10350373"/>
                  </a:lnTo>
                  <a:close/>
                </a:path>
              </a:pathLst>
            </a:custGeom>
            <a:solidFill>
              <a:srgbClr val="FDF8F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378508" y="749103"/>
            <a:ext cx="12927935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>
                <a:solidFill>
                  <a:srgbClr val="B2151C"/>
                </a:solidFill>
                <a:latin typeface="Livvic Bold"/>
                <a:ea typeface="Livvic Bold"/>
                <a:cs typeface="Livvic Bold"/>
                <a:sym typeface="Livvic Bold"/>
              </a:rPr>
              <a:t>BENEFICIOS DE LA MEDICION DE VIBRACION TORSIONAL Y TORQUE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1364" y="3669113"/>
            <a:ext cx="14781751" cy="458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3"/>
              </a:lnSpc>
              <a:spcBef>
                <a:spcPct val="0"/>
              </a:spcBef>
            </a:pPr>
            <a:r>
              <a:rPr lang="en-US" sz="3752" b="1">
                <a:solidFill>
                  <a:srgbClr val="434343"/>
                </a:solidFill>
                <a:latin typeface="Livvic Bold"/>
                <a:ea typeface="Livvic Bold"/>
                <a:cs typeface="Livvic Bold"/>
                <a:sym typeface="Livvic Bold"/>
              </a:rPr>
              <a:t>1</a:t>
            </a:r>
            <a:r>
              <a:rPr lang="en-US" sz="3752" b="1" i="1" u="sng">
                <a:solidFill>
                  <a:srgbClr val="B72329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.Detección temprana de problemas:</a:t>
            </a:r>
            <a:r>
              <a:rPr lang="en-US" sz="3752" b="1">
                <a:solidFill>
                  <a:srgbClr val="434343"/>
                </a:solidFill>
                <a:latin typeface="Livvic Bold"/>
                <a:ea typeface="Livvic Bold"/>
                <a:cs typeface="Livvic Bold"/>
                <a:sym typeface="Livvic Bold"/>
              </a:rPr>
              <a:t> Detectando condiciones operativas anormales, facilitando el mantenimiento proactivo y reduciendo el riesgo de fallas inesperadas.</a:t>
            </a:r>
          </a:p>
          <a:p>
            <a:pPr algn="ctr">
              <a:lnSpc>
                <a:spcPts val="4503"/>
              </a:lnSpc>
              <a:spcBef>
                <a:spcPct val="0"/>
              </a:spcBef>
            </a:pPr>
            <a:endParaRPr lang="en-US" sz="3752" b="1">
              <a:solidFill>
                <a:srgbClr val="434343"/>
              </a:solidFill>
              <a:latin typeface="Livvic Bold"/>
              <a:ea typeface="Livvic Bold"/>
              <a:cs typeface="Livvic Bold"/>
              <a:sym typeface="Livvic Bold"/>
            </a:endParaRPr>
          </a:p>
          <a:p>
            <a:pPr algn="ctr">
              <a:lnSpc>
                <a:spcPts val="4503"/>
              </a:lnSpc>
              <a:spcBef>
                <a:spcPct val="0"/>
              </a:spcBef>
            </a:pPr>
            <a:r>
              <a:rPr lang="en-US" sz="3752" b="1" i="1" u="sng">
                <a:solidFill>
                  <a:srgbClr val="434343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2.</a:t>
            </a:r>
            <a:r>
              <a:rPr lang="en-US" sz="3752" b="1" i="1" u="sng">
                <a:solidFill>
                  <a:srgbClr val="B72329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Rendimiento optimizado:</a:t>
            </a:r>
            <a:r>
              <a:rPr lang="en-US" sz="3752" b="1" i="1" u="sng">
                <a:solidFill>
                  <a:srgbClr val="434343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 </a:t>
            </a:r>
            <a:r>
              <a:rPr lang="en-US" sz="3752" b="1">
                <a:solidFill>
                  <a:srgbClr val="434343"/>
                </a:solidFill>
                <a:latin typeface="Livvic Bold"/>
                <a:ea typeface="Livvic Bold"/>
                <a:cs typeface="Livvic Bold"/>
                <a:sym typeface="Livvic Bold"/>
              </a:rPr>
              <a:t>Al analizar las vibraciones torsionales y los datos de torque, Mantenimiento pueden ajustar los parámetros del motor y las características del eje y hélice, lo que aumenta la eficiencia y el ahorro de combustible.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751659" y="8071800"/>
            <a:ext cx="1113000" cy="3486000"/>
            <a:chOff x="0" y="0"/>
            <a:chExt cx="1484000" cy="464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3995" cy="4647946"/>
            </a:xfrm>
            <a:custGeom>
              <a:avLst/>
              <a:gdLst/>
              <a:ahLst/>
              <a:cxnLst/>
              <a:rect l="l" t="t" r="r" b="b"/>
              <a:pathLst>
                <a:path w="1483995" h="4647946">
                  <a:moveTo>
                    <a:pt x="1483995" y="0"/>
                  </a:moveTo>
                  <a:lnTo>
                    <a:pt x="0" y="0"/>
                  </a:lnTo>
                  <a:lnTo>
                    <a:pt x="0" y="4647946"/>
                  </a:lnTo>
                  <a:lnTo>
                    <a:pt x="1483995" y="4647946"/>
                  </a:lnTo>
                  <a:close/>
                </a:path>
              </a:pathLst>
            </a:custGeom>
            <a:solidFill>
              <a:srgbClr val="B72329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16558500" y="-266875"/>
            <a:ext cx="1878000" cy="1581000"/>
            <a:chOff x="0" y="0"/>
            <a:chExt cx="2504000" cy="2108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04059" cy="2107946"/>
            </a:xfrm>
            <a:custGeom>
              <a:avLst/>
              <a:gdLst/>
              <a:ahLst/>
              <a:cxnLst/>
              <a:rect l="l" t="t" r="r" b="b"/>
              <a:pathLst>
                <a:path w="2504059" h="2107946">
                  <a:moveTo>
                    <a:pt x="2504059" y="0"/>
                  </a:moveTo>
                  <a:lnTo>
                    <a:pt x="0" y="0"/>
                  </a:lnTo>
                  <a:lnTo>
                    <a:pt x="0" y="2107946"/>
                  </a:lnTo>
                  <a:lnTo>
                    <a:pt x="2504059" y="2107946"/>
                  </a:lnTo>
                  <a:close/>
                </a:path>
              </a:pathLst>
            </a:custGeom>
            <a:solidFill>
              <a:srgbClr val="B72329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547841" y="1878000"/>
            <a:ext cx="15930679" cy="8358095"/>
          </a:xfrm>
          <a:custGeom>
            <a:avLst/>
            <a:gdLst/>
            <a:ahLst/>
            <a:cxnLst/>
            <a:rect l="l" t="t" r="r" b="b"/>
            <a:pathLst>
              <a:path w="15930679" h="8358095">
                <a:moveTo>
                  <a:pt x="0" y="0"/>
                </a:moveTo>
                <a:lnTo>
                  <a:pt x="15930679" y="0"/>
                </a:lnTo>
                <a:lnTo>
                  <a:pt x="15930679" y="8358095"/>
                </a:lnTo>
                <a:lnTo>
                  <a:pt x="0" y="83580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0" r="-514" b="-29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30304" y="7979452"/>
            <a:ext cx="2557696" cy="2557696"/>
          </a:xfrm>
          <a:custGeom>
            <a:avLst/>
            <a:gdLst/>
            <a:ahLst/>
            <a:cxnLst/>
            <a:rect l="l" t="t" r="r" b="b"/>
            <a:pathLst>
              <a:path w="2557696" h="2557696">
                <a:moveTo>
                  <a:pt x="0" y="0"/>
                </a:moveTo>
                <a:lnTo>
                  <a:pt x="2557696" y="0"/>
                </a:lnTo>
                <a:lnTo>
                  <a:pt x="2557696" y="2557696"/>
                </a:lnTo>
                <a:lnTo>
                  <a:pt x="0" y="2557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83486"/>
            <a:ext cx="15449820" cy="979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1"/>
              </a:lnSpc>
            </a:pPr>
            <a:r>
              <a:rPr lang="en-US" sz="5701" b="1" u="sng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Medición de Torque y Vibraciones Torsionales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4258" y="1788055"/>
            <a:ext cx="15867490" cy="3867701"/>
          </a:xfrm>
          <a:custGeom>
            <a:avLst/>
            <a:gdLst/>
            <a:ahLst/>
            <a:cxnLst/>
            <a:rect l="l" t="t" r="r" b="b"/>
            <a:pathLst>
              <a:path w="15867490" h="3867701">
                <a:moveTo>
                  <a:pt x="0" y="0"/>
                </a:moveTo>
                <a:lnTo>
                  <a:pt x="15867491" y="0"/>
                </a:lnTo>
                <a:lnTo>
                  <a:pt x="15867491" y="3867700"/>
                </a:lnTo>
                <a:lnTo>
                  <a:pt x="0" y="3867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960555"/>
            <a:ext cx="14782478" cy="3917357"/>
          </a:xfrm>
          <a:custGeom>
            <a:avLst/>
            <a:gdLst/>
            <a:ahLst/>
            <a:cxnLst/>
            <a:rect l="l" t="t" r="r" b="b"/>
            <a:pathLst>
              <a:path w="14782478" h="3917357">
                <a:moveTo>
                  <a:pt x="0" y="0"/>
                </a:moveTo>
                <a:lnTo>
                  <a:pt x="14782478" y="0"/>
                </a:lnTo>
                <a:lnTo>
                  <a:pt x="14782478" y="3917357"/>
                </a:lnTo>
                <a:lnTo>
                  <a:pt x="0" y="3917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01225" y="7764913"/>
            <a:ext cx="2986775" cy="2986775"/>
          </a:xfrm>
          <a:custGeom>
            <a:avLst/>
            <a:gdLst/>
            <a:ahLst/>
            <a:cxnLst/>
            <a:rect l="l" t="t" r="r" b="b"/>
            <a:pathLst>
              <a:path w="2986775" h="2986775">
                <a:moveTo>
                  <a:pt x="0" y="0"/>
                </a:moveTo>
                <a:lnTo>
                  <a:pt x="2986775" y="0"/>
                </a:lnTo>
                <a:lnTo>
                  <a:pt x="2986775" y="2986774"/>
                </a:lnTo>
                <a:lnTo>
                  <a:pt x="0" y="2986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4258" y="561975"/>
            <a:ext cx="16835042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i="1" u="sng">
                <a:solidFill>
                  <a:srgbClr val="95898B"/>
                </a:solidFill>
                <a:latin typeface="Livvic Bold Italics"/>
                <a:ea typeface="Livvic Bold Italics"/>
                <a:cs typeface="Livvic Bold Italics"/>
                <a:sym typeface="Livvic Bold Italics"/>
              </a:rPr>
              <a:t>Medición de Torque y Vibraciones Torsionales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428" y="2033792"/>
            <a:ext cx="4270590" cy="4144737"/>
          </a:xfrm>
          <a:custGeom>
            <a:avLst/>
            <a:gdLst/>
            <a:ahLst/>
            <a:cxnLst/>
            <a:rect l="l" t="t" r="r" b="b"/>
            <a:pathLst>
              <a:path w="4270590" h="4144737">
                <a:moveTo>
                  <a:pt x="0" y="0"/>
                </a:moveTo>
                <a:lnTo>
                  <a:pt x="4270590" y="0"/>
                </a:lnTo>
                <a:lnTo>
                  <a:pt x="4270590" y="4144737"/>
                </a:lnTo>
                <a:lnTo>
                  <a:pt x="0" y="4144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35616" y="2275115"/>
            <a:ext cx="3072789" cy="3662091"/>
          </a:xfrm>
          <a:custGeom>
            <a:avLst/>
            <a:gdLst/>
            <a:ahLst/>
            <a:cxnLst/>
            <a:rect l="l" t="t" r="r" b="b"/>
            <a:pathLst>
              <a:path w="3072789" h="3662091">
                <a:moveTo>
                  <a:pt x="0" y="0"/>
                </a:moveTo>
                <a:lnTo>
                  <a:pt x="3072789" y="0"/>
                </a:lnTo>
                <a:lnTo>
                  <a:pt x="3072789" y="3662091"/>
                </a:lnTo>
                <a:lnTo>
                  <a:pt x="0" y="3662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39723" y="6445229"/>
            <a:ext cx="4926991" cy="3819209"/>
          </a:xfrm>
          <a:custGeom>
            <a:avLst/>
            <a:gdLst/>
            <a:ahLst/>
            <a:cxnLst/>
            <a:rect l="l" t="t" r="r" b="b"/>
            <a:pathLst>
              <a:path w="4926991" h="3819209">
                <a:moveTo>
                  <a:pt x="0" y="0"/>
                </a:moveTo>
                <a:lnTo>
                  <a:pt x="4926991" y="0"/>
                </a:lnTo>
                <a:lnTo>
                  <a:pt x="4926991" y="3819209"/>
                </a:lnTo>
                <a:lnTo>
                  <a:pt x="0" y="3819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69003" y="2022401"/>
            <a:ext cx="8627003" cy="7235899"/>
          </a:xfrm>
          <a:custGeom>
            <a:avLst/>
            <a:gdLst/>
            <a:ahLst/>
            <a:cxnLst/>
            <a:rect l="l" t="t" r="r" b="b"/>
            <a:pathLst>
              <a:path w="8627003" h="7235899">
                <a:moveTo>
                  <a:pt x="0" y="0"/>
                </a:moveTo>
                <a:lnTo>
                  <a:pt x="8627003" y="0"/>
                </a:lnTo>
                <a:lnTo>
                  <a:pt x="8627003" y="7235899"/>
                </a:lnTo>
                <a:lnTo>
                  <a:pt x="0" y="7235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4428" y="148200"/>
            <a:ext cx="17279144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6"/>
              </a:lnSpc>
            </a:pPr>
            <a:r>
              <a:rPr lang="en-US" sz="5372" b="1">
                <a:solidFill>
                  <a:srgbClr val="434343"/>
                </a:solidFill>
                <a:latin typeface="Livvic Bold"/>
                <a:ea typeface="Livvic Bold"/>
                <a:cs typeface="Livvic Bold"/>
                <a:sym typeface="Livvic Bold"/>
              </a:rPr>
              <a:t>Medicion de Torque y Vibraciones Torsionales</a:t>
            </a:r>
          </a:p>
          <a:p>
            <a:pPr algn="l">
              <a:lnSpc>
                <a:spcPts val="6446"/>
              </a:lnSpc>
            </a:pPr>
            <a:r>
              <a:rPr lang="en-US" sz="5372" b="1">
                <a:solidFill>
                  <a:srgbClr val="434343"/>
                </a:solidFill>
                <a:latin typeface="Livvic Bold"/>
                <a:ea typeface="Livvic Bold"/>
                <a:cs typeface="Livvic Bold"/>
                <a:sym typeface="Livvic Bold"/>
              </a:rPr>
              <a:t>Curva de Potencia vs RPM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3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4428" y="2114733"/>
            <a:ext cx="16446205" cy="7729716"/>
          </a:xfrm>
          <a:custGeom>
            <a:avLst/>
            <a:gdLst/>
            <a:ahLst/>
            <a:cxnLst/>
            <a:rect l="l" t="t" r="r" b="b"/>
            <a:pathLst>
              <a:path w="16446205" h="7729716">
                <a:moveTo>
                  <a:pt x="0" y="0"/>
                </a:moveTo>
                <a:lnTo>
                  <a:pt x="16446205" y="0"/>
                </a:lnTo>
                <a:lnTo>
                  <a:pt x="16446205" y="7729716"/>
                </a:lnTo>
                <a:lnTo>
                  <a:pt x="0" y="77297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4428" y="219075"/>
            <a:ext cx="17279144" cy="161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6"/>
              </a:lnSpc>
            </a:pPr>
            <a:r>
              <a:rPr lang="en-US" sz="5372" b="1" u="sng">
                <a:solidFill>
                  <a:srgbClr val="FDF8F8"/>
                </a:solidFill>
                <a:latin typeface="Livvic Bold"/>
                <a:ea typeface="Livvic Bold"/>
                <a:cs typeface="Livvic Bold"/>
                <a:sym typeface="Livvic Bold"/>
              </a:rPr>
              <a:t>Medicion de Torque y Vibraciones Torsionales</a:t>
            </a:r>
          </a:p>
          <a:p>
            <a:pPr algn="l">
              <a:lnSpc>
                <a:spcPts val="6446"/>
              </a:lnSpc>
            </a:pPr>
            <a:r>
              <a:rPr lang="en-US" sz="5372" b="1" u="sng">
                <a:solidFill>
                  <a:srgbClr val="FDF8F8"/>
                </a:solidFill>
                <a:latin typeface="Livvic Bold"/>
                <a:ea typeface="Livvic Bold"/>
                <a:cs typeface="Livvic Bold"/>
                <a:sym typeface="Livvic Bold"/>
              </a:rPr>
              <a:t>Curva de Potencia vs RPM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00500" y="2080425"/>
            <a:ext cx="12704427" cy="5230688"/>
            <a:chOff x="0" y="0"/>
            <a:chExt cx="16939236" cy="69742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939245" cy="6974181"/>
            </a:xfrm>
            <a:custGeom>
              <a:avLst/>
              <a:gdLst/>
              <a:ahLst/>
              <a:cxnLst/>
              <a:rect l="l" t="t" r="r" b="b"/>
              <a:pathLst>
                <a:path w="16939245" h="6974181">
                  <a:moveTo>
                    <a:pt x="0" y="0"/>
                  </a:moveTo>
                  <a:lnTo>
                    <a:pt x="16939245" y="0"/>
                  </a:lnTo>
                  <a:lnTo>
                    <a:pt x="16939245" y="6974181"/>
                  </a:lnTo>
                  <a:lnTo>
                    <a:pt x="0" y="6974181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3202194"/>
            <a:ext cx="6271800" cy="2335800"/>
            <a:chOff x="0" y="0"/>
            <a:chExt cx="8362400" cy="3114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362442" cy="3114421"/>
            </a:xfrm>
            <a:custGeom>
              <a:avLst/>
              <a:gdLst/>
              <a:ahLst/>
              <a:cxnLst/>
              <a:rect l="l" t="t" r="r" b="b"/>
              <a:pathLst>
                <a:path w="8362442" h="3114421">
                  <a:moveTo>
                    <a:pt x="0" y="0"/>
                  </a:moveTo>
                  <a:lnTo>
                    <a:pt x="8362442" y="0"/>
                  </a:lnTo>
                  <a:lnTo>
                    <a:pt x="8362442" y="3114421"/>
                  </a:lnTo>
                  <a:lnTo>
                    <a:pt x="0" y="3114421"/>
                  </a:lnTo>
                  <a:close/>
                </a:path>
              </a:pathLst>
            </a:custGeom>
            <a:solidFill>
              <a:srgbClr val="373435">
                <a:alpha val="61569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611730" y="7311113"/>
            <a:ext cx="3676270" cy="3676270"/>
          </a:xfrm>
          <a:custGeom>
            <a:avLst/>
            <a:gdLst/>
            <a:ahLst/>
            <a:cxnLst/>
            <a:rect l="l" t="t" r="r" b="b"/>
            <a:pathLst>
              <a:path w="3676270" h="3676270">
                <a:moveTo>
                  <a:pt x="0" y="0"/>
                </a:moveTo>
                <a:lnTo>
                  <a:pt x="3676270" y="0"/>
                </a:lnTo>
                <a:lnTo>
                  <a:pt x="3676270" y="3676270"/>
                </a:lnTo>
                <a:lnTo>
                  <a:pt x="0" y="3676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31171" y="423075"/>
            <a:ext cx="17284526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 u="sng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MEDICION DE VIBRACIONES TORSIONALES Y TORQUE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26983" y="2367638"/>
            <a:ext cx="10188715" cy="494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</a:pPr>
            <a:r>
              <a:rPr lang="en-US" sz="4299" b="1">
                <a:solidFill>
                  <a:srgbClr val="FDF8F8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Para Mejorar la Confiabilidad, la seguridad y la eficiencia de los sistemas de propulsión de los remolcadores y buques es necesario comprender en profundidad las vibraciones torsionales y la dinámica del torque a lo largo de la línea de propulsión</a:t>
            </a:r>
          </a:p>
          <a:p>
            <a:pPr algn="ctr">
              <a:lnSpc>
                <a:spcPts val="3359"/>
              </a:lnSpc>
            </a:pPr>
            <a:endParaRPr lang="en-US" sz="4299" b="1">
              <a:solidFill>
                <a:srgbClr val="FDF8F8"/>
              </a:solidFill>
              <a:latin typeface="Catamaran Bold"/>
              <a:ea typeface="Catamaran Bold"/>
              <a:cs typeface="Catamaran Bold"/>
              <a:sym typeface="Catamar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74775" y="4019494"/>
            <a:ext cx="5477550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>
                <a:solidFill>
                  <a:srgbClr val="FDF8F8"/>
                </a:solidFill>
                <a:latin typeface="Livvic Bold"/>
                <a:ea typeface="Livvic Bold"/>
                <a:cs typeface="Livvic Bold"/>
                <a:sym typeface="Livvic Bold"/>
              </a:rPr>
              <a:t>RESUMEN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54800"/>
            <a:ext cx="724200" cy="3977400"/>
            <a:chOff x="0" y="0"/>
            <a:chExt cx="965600" cy="5303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5581" cy="5303139"/>
            </a:xfrm>
            <a:custGeom>
              <a:avLst/>
              <a:gdLst/>
              <a:ahLst/>
              <a:cxnLst/>
              <a:rect l="l" t="t" r="r" b="b"/>
              <a:pathLst>
                <a:path w="965581" h="5303139">
                  <a:moveTo>
                    <a:pt x="0" y="0"/>
                  </a:moveTo>
                  <a:lnTo>
                    <a:pt x="965581" y="0"/>
                  </a:lnTo>
                  <a:lnTo>
                    <a:pt x="965581" y="5303139"/>
                  </a:lnTo>
                  <a:lnTo>
                    <a:pt x="0" y="5303139"/>
                  </a:lnTo>
                  <a:close/>
                </a:path>
              </a:pathLst>
            </a:custGeom>
            <a:solidFill>
              <a:srgbClr val="B2151C">
                <a:alpha val="58039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5669843"/>
            <a:ext cx="5323997" cy="4148569"/>
          </a:xfrm>
          <a:custGeom>
            <a:avLst/>
            <a:gdLst/>
            <a:ahLst/>
            <a:cxnLst/>
            <a:rect l="l" t="t" r="r" b="b"/>
            <a:pathLst>
              <a:path w="5323997" h="4148569">
                <a:moveTo>
                  <a:pt x="0" y="0"/>
                </a:moveTo>
                <a:lnTo>
                  <a:pt x="5323997" y="0"/>
                </a:lnTo>
                <a:lnTo>
                  <a:pt x="5323997" y="4148569"/>
                </a:lnTo>
                <a:lnTo>
                  <a:pt x="0" y="4148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57497" y="5669843"/>
            <a:ext cx="4757593" cy="2923023"/>
          </a:xfrm>
          <a:custGeom>
            <a:avLst/>
            <a:gdLst/>
            <a:ahLst/>
            <a:cxnLst/>
            <a:rect l="l" t="t" r="r" b="b"/>
            <a:pathLst>
              <a:path w="4757593" h="2923023">
                <a:moveTo>
                  <a:pt x="0" y="0"/>
                </a:moveTo>
                <a:lnTo>
                  <a:pt x="4757593" y="0"/>
                </a:lnTo>
                <a:lnTo>
                  <a:pt x="4757593" y="2923023"/>
                </a:lnTo>
                <a:lnTo>
                  <a:pt x="0" y="2923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97899" y="5726184"/>
            <a:ext cx="3584463" cy="2810341"/>
          </a:xfrm>
          <a:custGeom>
            <a:avLst/>
            <a:gdLst/>
            <a:ahLst/>
            <a:cxnLst/>
            <a:rect l="l" t="t" r="r" b="b"/>
            <a:pathLst>
              <a:path w="3584463" h="2810341">
                <a:moveTo>
                  <a:pt x="0" y="0"/>
                </a:moveTo>
                <a:lnTo>
                  <a:pt x="3584463" y="0"/>
                </a:lnTo>
                <a:lnTo>
                  <a:pt x="3584463" y="2810340"/>
                </a:lnTo>
                <a:lnTo>
                  <a:pt x="0" y="2810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1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24446" y="8726979"/>
            <a:ext cx="5422701" cy="1420483"/>
          </a:xfrm>
          <a:custGeom>
            <a:avLst/>
            <a:gdLst/>
            <a:ahLst/>
            <a:cxnLst/>
            <a:rect l="l" t="t" r="r" b="b"/>
            <a:pathLst>
              <a:path w="5422701" h="1420483">
                <a:moveTo>
                  <a:pt x="0" y="0"/>
                </a:moveTo>
                <a:lnTo>
                  <a:pt x="5422700" y="0"/>
                </a:lnTo>
                <a:lnTo>
                  <a:pt x="5422700" y="1420484"/>
                </a:lnTo>
                <a:lnTo>
                  <a:pt x="0" y="1420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50597" b="-131152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679607"/>
            <a:ext cx="16573500" cy="4424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22"/>
              </a:lnSpc>
            </a:pPr>
            <a:r>
              <a:rPr lang="es-419" sz="5019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Técnica</a:t>
            </a:r>
            <a:r>
              <a:rPr lang="en-US" sz="5019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5019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de </a:t>
            </a:r>
            <a:r>
              <a:rPr lang="es-419" sz="5019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Medición</a:t>
            </a:r>
            <a:r>
              <a:rPr lang="en-US" sz="5019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5019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del </a:t>
            </a:r>
            <a:r>
              <a:rPr lang="es-419" sz="5019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desplazamiento</a:t>
            </a:r>
            <a:r>
              <a:rPr lang="en-US" sz="5019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endParaRPr lang="en-US" sz="5019" b="1" dirty="0">
              <a:solidFill>
                <a:srgbClr val="373435"/>
              </a:solidFill>
              <a:latin typeface="Catamaran Bold"/>
              <a:ea typeface="Catamaran Bold"/>
              <a:cs typeface="Catamaran Bold"/>
              <a:sym typeface="Catamaran Bold"/>
            </a:endParaRPr>
          </a:p>
          <a:p>
            <a:pPr marL="1018975" lvl="1" indent="-509487" algn="just">
              <a:lnSpc>
                <a:spcPts val="5663"/>
              </a:lnSpc>
              <a:buAutoNum type="arabicPeriod"/>
            </a:pPr>
            <a:r>
              <a:rPr lang="es-419" sz="4719" dirty="0" smtClean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Medición</a:t>
            </a:r>
            <a:r>
              <a:rPr lang="en-US" sz="4719" dirty="0" smtClean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</a:t>
            </a:r>
            <a:r>
              <a:rPr lang="en-US" sz="4719" dirty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sin </a:t>
            </a:r>
            <a:r>
              <a:rPr lang="es-419" sz="4719" dirty="0" smtClean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contacto</a:t>
            </a:r>
            <a:r>
              <a:rPr lang="en-US" sz="4719" dirty="0" smtClean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</a:t>
            </a:r>
            <a:r>
              <a:rPr lang="es-419" sz="4719" dirty="0" smtClean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mediante</a:t>
            </a:r>
            <a:r>
              <a:rPr lang="en-US" sz="4719" dirty="0" smtClean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</a:t>
            </a:r>
            <a:r>
              <a:rPr lang="en-US" sz="4719" dirty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Sensores de proximidad</a:t>
            </a:r>
          </a:p>
          <a:p>
            <a:pPr marL="1018975" lvl="1" indent="-509487" algn="just">
              <a:lnSpc>
                <a:spcPts val="5663"/>
              </a:lnSpc>
              <a:buAutoNum type="arabicPeriod"/>
            </a:pPr>
            <a:r>
              <a:rPr lang="en-US" sz="4719" dirty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Se mide 1 </a:t>
            </a:r>
            <a:r>
              <a:rPr lang="en-US" sz="4719" dirty="0" err="1" smtClean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parámetro</a:t>
            </a:r>
            <a:r>
              <a:rPr lang="en-US" sz="4719" dirty="0" smtClean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</a:t>
            </a:r>
            <a:r>
              <a:rPr lang="en-US" sz="4719" dirty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(desplazamiento vibratorio)</a:t>
            </a:r>
          </a:p>
          <a:p>
            <a:pPr marL="1018975" lvl="1" indent="-509487" algn="just">
              <a:lnSpc>
                <a:spcPts val="5663"/>
              </a:lnSpc>
              <a:buAutoNum type="arabicPeriod"/>
            </a:pPr>
            <a:r>
              <a:rPr lang="en-US" sz="4719" dirty="0">
                <a:solidFill>
                  <a:srgbClr val="373435"/>
                </a:solidFill>
                <a:latin typeface="Catamaran"/>
                <a:ea typeface="Catamaran"/>
                <a:cs typeface="Catamaran"/>
                <a:sym typeface="Catamaran"/>
              </a:rPr>
              <a:t>M</a:t>
            </a:r>
            <a:r>
              <a:rPr lang="en-US" sz="4719" dirty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edición en cooper o bocina en sentidos radiales o axial</a:t>
            </a:r>
          </a:p>
          <a:p>
            <a:pPr marL="1018975" lvl="1" indent="-509487" algn="just">
              <a:lnSpc>
                <a:spcPts val="5663"/>
              </a:lnSpc>
              <a:buAutoNum type="arabicPeriod"/>
            </a:pPr>
            <a:r>
              <a:rPr lang="en-US" sz="4719" dirty="0">
                <a:solidFill>
                  <a:srgbClr val="373435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Análisis mediante forma de onda y espectro vibratorio</a:t>
            </a:r>
          </a:p>
          <a:p>
            <a:pPr algn="just">
              <a:lnSpc>
                <a:spcPts val="5663"/>
              </a:lnSpc>
            </a:pPr>
            <a:endParaRPr lang="en-US" sz="4719" dirty="0">
              <a:solidFill>
                <a:srgbClr val="373435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677149" y="152400"/>
            <a:ext cx="1466929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59"/>
              </a:lnSpc>
            </a:pPr>
            <a:r>
              <a:rPr lang="en-US" sz="5799" b="1" dirty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Mediciones de Desplazamiento de Eje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54800"/>
            <a:ext cx="724200" cy="3977400"/>
            <a:chOff x="0" y="0"/>
            <a:chExt cx="965600" cy="5303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5581" cy="5303139"/>
            </a:xfrm>
            <a:custGeom>
              <a:avLst/>
              <a:gdLst/>
              <a:ahLst/>
              <a:cxnLst/>
              <a:rect l="l" t="t" r="r" b="b"/>
              <a:pathLst>
                <a:path w="965581" h="5303139">
                  <a:moveTo>
                    <a:pt x="0" y="0"/>
                  </a:moveTo>
                  <a:lnTo>
                    <a:pt x="965581" y="0"/>
                  </a:lnTo>
                  <a:lnTo>
                    <a:pt x="965581" y="5303139"/>
                  </a:lnTo>
                  <a:lnTo>
                    <a:pt x="0" y="5303139"/>
                  </a:lnTo>
                  <a:close/>
                </a:path>
              </a:pathLst>
            </a:custGeom>
            <a:solidFill>
              <a:srgbClr val="B2151C">
                <a:alpha val="58039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600200" y="5676900"/>
            <a:ext cx="5323997" cy="4148569"/>
          </a:xfrm>
          <a:custGeom>
            <a:avLst/>
            <a:gdLst/>
            <a:ahLst/>
            <a:cxnLst/>
            <a:rect l="l" t="t" r="r" b="b"/>
            <a:pathLst>
              <a:path w="5323997" h="4148569">
                <a:moveTo>
                  <a:pt x="0" y="0"/>
                </a:moveTo>
                <a:lnTo>
                  <a:pt x="5323997" y="0"/>
                </a:lnTo>
                <a:lnTo>
                  <a:pt x="5323997" y="4148569"/>
                </a:lnTo>
                <a:lnTo>
                  <a:pt x="0" y="4148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677149" y="152400"/>
            <a:ext cx="1873654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1" i="0" u="none" strike="noStrike" kern="1200" cap="none" spc="0" normalizeH="0" baseline="0" noProof="0" dirty="0" err="1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5799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de </a:t>
            </a:r>
            <a:r>
              <a:rPr kumimoji="0" lang="en-US" sz="5799" b="1" i="0" u="none" strike="noStrike" kern="1200" cap="none" spc="0" normalizeH="0" baseline="0" noProof="0" dirty="0" err="1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Desplazamiento</a:t>
            </a:r>
            <a:r>
              <a:rPr kumimoji="0" lang="en-US" sz="5799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de </a:t>
            </a:r>
            <a:r>
              <a:rPr kumimoji="0" lang="en-US" sz="57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Eje</a:t>
            </a:r>
            <a:r>
              <a:rPr kumimoji="0" lang="en-US" sz="5799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57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propulsor</a:t>
            </a:r>
            <a:endParaRPr kumimoji="0" lang="en-US" sz="5799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58810"/>
            <a:ext cx="7772400" cy="3484667"/>
          </a:xfrm>
          <a:prstGeom prst="rect">
            <a:avLst/>
          </a:prstGeom>
        </p:spPr>
      </p:pic>
      <p:sp>
        <p:nvSpPr>
          <p:cNvPr id="12" name="Marcador de contenido 11"/>
          <p:cNvSpPr>
            <a:spLocks noGrp="1"/>
          </p:cNvSpPr>
          <p:nvPr>
            <p:ph idx="1"/>
          </p:nvPr>
        </p:nvSpPr>
        <p:spPr>
          <a:xfrm>
            <a:off x="9334214" y="1050082"/>
            <a:ext cx="8725186" cy="87753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S" sz="4400" dirty="0" smtClean="0">
                <a:latin typeface="Arial Narrow" panose="020B0606020202030204" pitchFamily="34" charset="0"/>
              </a:rPr>
              <a:t>Medición de vibración con sensores de desplazamiento sin contacto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4400" dirty="0" smtClean="0">
                <a:latin typeface="Arial Narrow" panose="020B0606020202030204" pitchFamily="34" charset="0"/>
              </a:rPr>
              <a:t>Un sistema típico de medición con sensores de desplazamiento sin contacto consiste de dos proximitor montados en cada descanso y separados entre ellos 90 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4800" dirty="0" smtClean="0">
                <a:latin typeface="Arial Narrow" panose="020B0606020202030204" pitchFamily="34" charset="0"/>
              </a:rPr>
              <a:t>Permite </a:t>
            </a:r>
            <a:r>
              <a:rPr lang="es-ES" sz="4800" dirty="0" err="1" smtClean="0">
                <a:latin typeface="Arial Narrow" panose="020B0606020202030204" pitchFamily="34" charset="0"/>
              </a:rPr>
              <a:t>analisis</a:t>
            </a:r>
            <a:r>
              <a:rPr lang="es-ES" sz="4800" dirty="0" smtClean="0">
                <a:latin typeface="Arial Narrow" panose="020B0606020202030204" pitchFamily="34" charset="0"/>
              </a:rPr>
              <a:t> de la posición radial del eje en el descanso (soporte o bocina)</a:t>
            </a:r>
          </a:p>
          <a:p>
            <a:pPr marL="0" indent="0">
              <a:buNone/>
            </a:pPr>
            <a:endParaRPr lang="es-ES" sz="4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54800"/>
            <a:ext cx="724200" cy="3977400"/>
            <a:chOff x="0" y="0"/>
            <a:chExt cx="965600" cy="5303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5581" cy="5303139"/>
            </a:xfrm>
            <a:custGeom>
              <a:avLst/>
              <a:gdLst/>
              <a:ahLst/>
              <a:cxnLst/>
              <a:rect l="l" t="t" r="r" b="b"/>
              <a:pathLst>
                <a:path w="965581" h="5303139">
                  <a:moveTo>
                    <a:pt x="0" y="0"/>
                  </a:moveTo>
                  <a:lnTo>
                    <a:pt x="965581" y="0"/>
                  </a:lnTo>
                  <a:lnTo>
                    <a:pt x="965581" y="5303139"/>
                  </a:lnTo>
                  <a:lnTo>
                    <a:pt x="0" y="5303139"/>
                  </a:lnTo>
                  <a:close/>
                </a:path>
              </a:pathLst>
            </a:custGeom>
            <a:solidFill>
              <a:srgbClr val="B2151C">
                <a:alpha val="58039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04800" y="152400"/>
            <a:ext cx="177546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1" i="0" u="none" strike="noStrike" kern="1200" cap="none" spc="0" normalizeH="0" baseline="0" noProof="0" dirty="0" err="1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5799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de </a:t>
            </a:r>
            <a:r>
              <a:rPr kumimoji="0" lang="en-US" sz="5799" b="1" i="0" u="none" strike="noStrike" kern="1200" cap="none" spc="0" normalizeH="0" baseline="0" noProof="0" dirty="0" err="1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Desplazamiento</a:t>
            </a:r>
            <a:r>
              <a:rPr kumimoji="0" lang="en-US" sz="5799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de </a:t>
            </a:r>
            <a:r>
              <a:rPr kumimoji="0" lang="en-US" sz="57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Eje</a:t>
            </a:r>
            <a:r>
              <a:rPr kumimoji="0" lang="en-US" sz="5799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57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propulsor</a:t>
            </a:r>
            <a:endParaRPr kumimoji="0" lang="en-US" sz="5799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sz="half" idx="1"/>
          </p:nvPr>
        </p:nvSpPr>
        <p:spPr>
          <a:xfrm>
            <a:off x="724186" y="1050082"/>
            <a:ext cx="8343614" cy="59222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sz="4000" b="1" dirty="0" smtClean="0">
                <a:latin typeface="Arial Narrow" panose="020B0606020202030204" pitchFamily="34" charset="0"/>
              </a:rPr>
              <a:t>APLICACIONES DEL ANALISIS DE LA POSICION RADIAL DEL EJE EN EL DESCANSO</a:t>
            </a:r>
          </a:p>
          <a:p>
            <a:pPr marL="571500" indent="-571500">
              <a:buFont typeface="+mj-lt"/>
              <a:buAutoNum type="romanUcPeriod"/>
            </a:pPr>
            <a:r>
              <a:rPr lang="es-ES" sz="5200" dirty="0" smtClean="0">
                <a:latin typeface="Arial Narrow" panose="020B0606020202030204" pitchFamily="34" charset="0"/>
              </a:rPr>
              <a:t>Determinar dirección de cargas adicionales como </a:t>
            </a:r>
            <a:r>
              <a:rPr lang="es-419" sz="5200" dirty="0" smtClean="0">
                <a:latin typeface="Arial Narrow" panose="020B0606020202030204" pitchFamily="34" charset="0"/>
              </a:rPr>
              <a:t>desalineamiento</a:t>
            </a:r>
          </a:p>
          <a:p>
            <a:pPr marL="571500" indent="-571500">
              <a:buFont typeface="+mj-lt"/>
              <a:buAutoNum type="romanUcPeriod"/>
            </a:pPr>
            <a:r>
              <a:rPr lang="es-ES" sz="5200" dirty="0" smtClean="0">
                <a:latin typeface="Arial Narrow" panose="020B0606020202030204" pitchFamily="34" charset="0"/>
              </a:rPr>
              <a:t>Determinar existencias de cargas internas asociadas al engrane y fuerzas hidráulicas</a:t>
            </a:r>
          </a:p>
          <a:p>
            <a:pPr marL="571500" indent="-571500">
              <a:buFont typeface="+mj-lt"/>
              <a:buAutoNum type="romanUcPeriod"/>
            </a:pPr>
            <a:r>
              <a:rPr lang="es-ES" sz="5200" dirty="0" smtClean="0">
                <a:latin typeface="Arial Narrow" panose="020B0606020202030204" pitchFamily="34" charset="0"/>
              </a:rPr>
              <a:t>Determinar excesivo juego o desgaste en descansos (Buje arbotante)</a:t>
            </a:r>
            <a:endParaRPr lang="es-ES" sz="5200" dirty="0">
              <a:latin typeface="Arial Narrow" panose="020B0606020202030204" pitchFamily="34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2"/>
          </p:nvPr>
        </p:nvSpPr>
        <p:spPr>
          <a:xfrm>
            <a:off x="9372600" y="1050082"/>
            <a:ext cx="8686800" cy="55412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ES" sz="4800" b="1" dirty="0" smtClean="0">
                <a:latin typeface="Arial Narrow" panose="020B0606020202030204" pitchFamily="34" charset="0"/>
              </a:rPr>
              <a:t>APLICACIONES DEL ANALISIS DE LA ORBITA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4700" dirty="0" smtClean="0">
                <a:latin typeface="Arial Narrow" panose="020B0606020202030204" pitchFamily="34" charset="0"/>
              </a:rPr>
              <a:t>Determinar desalineamiento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4700" dirty="0" smtClean="0">
                <a:latin typeface="Arial Narrow" panose="020B0606020202030204" pitchFamily="34" charset="0"/>
              </a:rPr>
              <a:t>Determinar rozamiento (sellos,empaquetaduras,contacto de alabes con carcaza)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4700" dirty="0" smtClean="0">
                <a:latin typeface="Arial Narrow" panose="020B0606020202030204" pitchFamily="34" charset="0"/>
              </a:rPr>
              <a:t>Determinar movimiento relativo del eje en el soporte o bocina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4700" dirty="0" smtClean="0">
                <a:latin typeface="Arial Narrow" panose="020B0606020202030204" pitchFamily="34" charset="0"/>
              </a:rPr>
              <a:t>Determinar estado de eje (flexión)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732270"/>
            <a:ext cx="11506200" cy="33642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6737808"/>
            <a:ext cx="4224973" cy="329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5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154800"/>
            <a:ext cx="724200" cy="3977400"/>
            <a:chOff x="0" y="0"/>
            <a:chExt cx="965600" cy="5303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5581" cy="5303139"/>
            </a:xfrm>
            <a:custGeom>
              <a:avLst/>
              <a:gdLst/>
              <a:ahLst/>
              <a:cxnLst/>
              <a:rect l="l" t="t" r="r" b="b"/>
              <a:pathLst>
                <a:path w="965581" h="5303139">
                  <a:moveTo>
                    <a:pt x="0" y="0"/>
                  </a:moveTo>
                  <a:lnTo>
                    <a:pt x="965581" y="0"/>
                  </a:lnTo>
                  <a:lnTo>
                    <a:pt x="965581" y="5303139"/>
                  </a:lnTo>
                  <a:lnTo>
                    <a:pt x="0" y="5303139"/>
                  </a:lnTo>
                  <a:close/>
                </a:path>
              </a:pathLst>
            </a:custGeom>
            <a:solidFill>
              <a:srgbClr val="B2151C">
                <a:alpha val="58039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321372" y="5448300"/>
            <a:ext cx="5442446" cy="4215338"/>
          </a:xfrm>
          <a:custGeom>
            <a:avLst/>
            <a:gdLst/>
            <a:ahLst/>
            <a:cxnLst/>
            <a:rect l="l" t="t" r="r" b="b"/>
            <a:pathLst>
              <a:path w="5323997" h="4148569">
                <a:moveTo>
                  <a:pt x="0" y="0"/>
                </a:moveTo>
                <a:lnTo>
                  <a:pt x="5323997" y="0"/>
                </a:lnTo>
                <a:lnTo>
                  <a:pt x="5323997" y="4148569"/>
                </a:lnTo>
                <a:lnTo>
                  <a:pt x="0" y="4148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4186" y="152400"/>
            <a:ext cx="17335214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99" b="1" i="0" u="none" strike="noStrike" kern="1200" cap="none" spc="0" normalizeH="0" baseline="0" noProof="0" dirty="0" err="1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5799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de </a:t>
            </a:r>
            <a:r>
              <a:rPr kumimoji="0" lang="en-US" sz="5799" b="1" i="0" u="none" strike="noStrike" kern="1200" cap="none" spc="0" normalizeH="0" baseline="0" noProof="0" dirty="0" err="1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Desplazamiento</a:t>
            </a:r>
            <a:r>
              <a:rPr kumimoji="0" lang="en-US" sz="5799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de </a:t>
            </a:r>
            <a:r>
              <a:rPr kumimoji="0" lang="en-US" sz="57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Eje</a:t>
            </a:r>
            <a:r>
              <a:rPr kumimoji="0" lang="en-US" sz="5799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5799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propulsor</a:t>
            </a:r>
            <a:endParaRPr kumimoji="0" lang="en-US" sz="5799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00" y="342900"/>
            <a:ext cx="4846320" cy="34247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515" y="1053028"/>
            <a:ext cx="2474565" cy="26456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0" y="3958133"/>
            <a:ext cx="7482022" cy="58336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1050081"/>
            <a:ext cx="5139238" cy="400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6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76400" y="557925"/>
            <a:ext cx="16230600" cy="1503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 </a:t>
            </a:r>
            <a:r>
              <a:rPr kumimoji="0" lang="es-419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Vibración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en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Remolcadores</a:t>
            </a:r>
            <a:endParaRPr kumimoji="0" lang="es-419" sz="6600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66000" y="-165900"/>
            <a:ext cx="1096800" cy="1428600"/>
            <a:chOff x="0" y="0"/>
            <a:chExt cx="1462400" cy="19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2405" cy="1904746"/>
            </a:xfrm>
            <a:custGeom>
              <a:avLst/>
              <a:gdLst/>
              <a:ahLst/>
              <a:cxnLst/>
              <a:rect l="l" t="t" r="r" b="b"/>
              <a:pathLst>
                <a:path w="1462405" h="1904746">
                  <a:moveTo>
                    <a:pt x="1462405" y="0"/>
                  </a:moveTo>
                  <a:lnTo>
                    <a:pt x="0" y="0"/>
                  </a:lnTo>
                  <a:lnTo>
                    <a:pt x="0" y="1904746"/>
                  </a:lnTo>
                  <a:lnTo>
                    <a:pt x="1462405" y="1904746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4872625" y="6871625"/>
            <a:ext cx="1782600" cy="5048150"/>
            <a:chOff x="0" y="0"/>
            <a:chExt cx="2376800" cy="6934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6805" cy="6934454"/>
            </a:xfrm>
            <a:custGeom>
              <a:avLst/>
              <a:gdLst/>
              <a:ahLst/>
              <a:cxnLst/>
              <a:rect l="l" t="t" r="r" b="b"/>
              <a:pathLst>
                <a:path w="2376805" h="6934454">
                  <a:moveTo>
                    <a:pt x="2376805" y="0"/>
                  </a:moveTo>
                  <a:lnTo>
                    <a:pt x="0" y="0"/>
                  </a:lnTo>
                  <a:lnTo>
                    <a:pt x="0" y="6934454"/>
                  </a:lnTo>
                  <a:lnTo>
                    <a:pt x="2376805" y="6934454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sp>
        <p:nvSpPr>
          <p:cNvPr id="12" name="Subtítulo 11"/>
          <p:cNvSpPr>
            <a:spLocks noGrp="1"/>
          </p:cNvSpPr>
          <p:nvPr>
            <p:ph type="subTitle" idx="1"/>
          </p:nvPr>
        </p:nvSpPr>
        <p:spPr>
          <a:xfrm>
            <a:off x="533400" y="2400300"/>
            <a:ext cx="17373600" cy="746760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s-ES" sz="5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Mediciones de vibraciones en equipos rotatorios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Medición de vibración torsional y torque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Medición de desplazamiento de ejes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Medición de ruido y vibraciones en el cuerpo Humano (Mediciones de Higiene Industrial)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dirty="0" smtClean="0">
                <a:latin typeface="Arial Black" panose="020B0A04020102020204" pitchFamily="34" charset="0"/>
                <a:cs typeface="Arial" panose="020B0604020202020204" pitchFamily="34" charset="0"/>
              </a:rPr>
              <a:t>Diagnostico de vibraciones estructural y del casco</a:t>
            </a:r>
            <a:endParaRPr lang="es-ES" sz="5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8660" y="557925"/>
            <a:ext cx="16630740" cy="148758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Vibración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lang="es-419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en cuerpo Humano y ruido ocupacional</a:t>
            </a:r>
            <a:endParaRPr kumimoji="0" lang="es-419" sz="5400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66000" y="-165900"/>
            <a:ext cx="1096800" cy="1428600"/>
            <a:chOff x="0" y="0"/>
            <a:chExt cx="1462400" cy="19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2405" cy="1904746"/>
            </a:xfrm>
            <a:custGeom>
              <a:avLst/>
              <a:gdLst/>
              <a:ahLst/>
              <a:cxnLst/>
              <a:rect l="l" t="t" r="r" b="b"/>
              <a:pathLst>
                <a:path w="1462405" h="1904746">
                  <a:moveTo>
                    <a:pt x="1462405" y="0"/>
                  </a:moveTo>
                  <a:lnTo>
                    <a:pt x="0" y="0"/>
                  </a:lnTo>
                  <a:lnTo>
                    <a:pt x="0" y="1904746"/>
                  </a:lnTo>
                  <a:lnTo>
                    <a:pt x="1462405" y="1904746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4872625" y="6871625"/>
            <a:ext cx="1782600" cy="5048150"/>
            <a:chOff x="0" y="0"/>
            <a:chExt cx="2376800" cy="6934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6805" cy="6934454"/>
            </a:xfrm>
            <a:custGeom>
              <a:avLst/>
              <a:gdLst/>
              <a:ahLst/>
              <a:cxnLst/>
              <a:rect l="l" t="t" r="r" b="b"/>
              <a:pathLst>
                <a:path w="2376805" h="6934454">
                  <a:moveTo>
                    <a:pt x="2376805" y="0"/>
                  </a:moveTo>
                  <a:lnTo>
                    <a:pt x="0" y="0"/>
                  </a:lnTo>
                  <a:lnTo>
                    <a:pt x="0" y="6934454"/>
                  </a:lnTo>
                  <a:lnTo>
                    <a:pt x="2376805" y="6934454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457200" y="2324100"/>
            <a:ext cx="17449800" cy="7543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5400" dirty="0" smtClean="0">
                <a:latin typeface="Arial Narrow" panose="020B0606020202030204" pitchFamily="34" charset="0"/>
              </a:rPr>
              <a:t>Objetivo es mejorar la condiciones de trabajo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5400" dirty="0" smtClean="0">
                <a:latin typeface="Arial Narrow" panose="020B0606020202030204" pitchFamily="34" charset="0"/>
              </a:rPr>
              <a:t>Mayor bienestar y seguridad reduciendo los niveles de vibración y ruido de los remolcadores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5400" dirty="0" smtClean="0">
                <a:latin typeface="Arial Narrow" panose="020B0606020202030204" pitchFamily="34" charset="0"/>
              </a:rPr>
              <a:t>Medición de ruido y vibraciones en remolcadores (conforme a norma ISO)</a:t>
            </a:r>
            <a:endParaRPr lang="es-ES" sz="5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0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200" y="557925"/>
            <a:ext cx="17602200" cy="223138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 </a:t>
            </a:r>
            <a:r>
              <a:rPr kumimoji="0" lang="es-419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Vibración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en cuerpo Humano y ruido ocupacional</a:t>
            </a:r>
          </a:p>
          <a:p>
            <a:pPr marL="0" marR="0" lvl="0" indent="0" algn="ctr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48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Instrumentación</a:t>
            </a:r>
            <a:endParaRPr kumimoji="0" lang="es-419" sz="4800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66000" y="-165900"/>
            <a:ext cx="1096800" cy="1428600"/>
            <a:chOff x="0" y="0"/>
            <a:chExt cx="1462400" cy="19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2405" cy="1904746"/>
            </a:xfrm>
            <a:custGeom>
              <a:avLst/>
              <a:gdLst/>
              <a:ahLst/>
              <a:cxnLst/>
              <a:rect l="l" t="t" r="r" b="b"/>
              <a:pathLst>
                <a:path w="1462405" h="1904746">
                  <a:moveTo>
                    <a:pt x="1462405" y="0"/>
                  </a:moveTo>
                  <a:lnTo>
                    <a:pt x="0" y="0"/>
                  </a:lnTo>
                  <a:lnTo>
                    <a:pt x="0" y="1904746"/>
                  </a:lnTo>
                  <a:lnTo>
                    <a:pt x="1462405" y="1904746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4872625" y="6871625"/>
            <a:ext cx="1782600" cy="5048150"/>
            <a:chOff x="0" y="0"/>
            <a:chExt cx="2376800" cy="6934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6805" cy="6934454"/>
            </a:xfrm>
            <a:custGeom>
              <a:avLst/>
              <a:gdLst/>
              <a:ahLst/>
              <a:cxnLst/>
              <a:rect l="l" t="t" r="r" b="b"/>
              <a:pathLst>
                <a:path w="2376805" h="6934454">
                  <a:moveTo>
                    <a:pt x="2376805" y="0"/>
                  </a:moveTo>
                  <a:lnTo>
                    <a:pt x="0" y="0"/>
                  </a:lnTo>
                  <a:lnTo>
                    <a:pt x="0" y="6934454"/>
                  </a:lnTo>
                  <a:lnTo>
                    <a:pt x="2376805" y="6934454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pic>
        <p:nvPicPr>
          <p:cNvPr id="11" name="Marcador de contenido 1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4379" y="2595822"/>
            <a:ext cx="3945248" cy="3945248"/>
          </a:xfrm>
          <a:prstGeom prst="rect">
            <a:avLst/>
          </a:prstGeom>
        </p:spPr>
      </p:pic>
      <p:pic>
        <p:nvPicPr>
          <p:cNvPr id="13" name="Marcador de contenido 1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24600" y="3662680"/>
            <a:ext cx="11081361" cy="569999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6629244"/>
            <a:ext cx="3875315" cy="32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5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8660" y="557925"/>
            <a:ext cx="16630740" cy="74379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Vibración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estructural y del casco</a:t>
            </a:r>
            <a:endParaRPr kumimoji="0" lang="es-419" sz="5400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66000" y="-165900"/>
            <a:ext cx="1096800" cy="1428600"/>
            <a:chOff x="0" y="0"/>
            <a:chExt cx="1462400" cy="19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2405" cy="1904746"/>
            </a:xfrm>
            <a:custGeom>
              <a:avLst/>
              <a:gdLst/>
              <a:ahLst/>
              <a:cxnLst/>
              <a:rect l="l" t="t" r="r" b="b"/>
              <a:pathLst>
                <a:path w="1462405" h="1904746">
                  <a:moveTo>
                    <a:pt x="1462405" y="0"/>
                  </a:moveTo>
                  <a:lnTo>
                    <a:pt x="0" y="0"/>
                  </a:lnTo>
                  <a:lnTo>
                    <a:pt x="0" y="1904746"/>
                  </a:lnTo>
                  <a:lnTo>
                    <a:pt x="1462405" y="1904746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4872625" y="6871625"/>
            <a:ext cx="1782600" cy="5048150"/>
            <a:chOff x="0" y="0"/>
            <a:chExt cx="2376800" cy="6934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6805" cy="6934454"/>
            </a:xfrm>
            <a:custGeom>
              <a:avLst/>
              <a:gdLst/>
              <a:ahLst/>
              <a:cxnLst/>
              <a:rect l="l" t="t" r="r" b="b"/>
              <a:pathLst>
                <a:path w="2376805" h="6934454">
                  <a:moveTo>
                    <a:pt x="2376805" y="0"/>
                  </a:moveTo>
                  <a:lnTo>
                    <a:pt x="0" y="0"/>
                  </a:lnTo>
                  <a:lnTo>
                    <a:pt x="0" y="6934454"/>
                  </a:lnTo>
                  <a:lnTo>
                    <a:pt x="2376805" y="6934454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457200" y="1654730"/>
            <a:ext cx="10134600" cy="806077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sz="4400" dirty="0" smtClean="0">
                <a:latin typeface="Arial Narrow" panose="020B0606020202030204" pitchFamily="34" charset="0"/>
              </a:rPr>
              <a:t>Diagnosticar vibración excesiva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4400" dirty="0" smtClean="0">
                <a:latin typeface="Arial Narrow" panose="020B0606020202030204" pitchFamily="34" charset="0"/>
              </a:rPr>
              <a:t>Determinar que los niveles de vibración se encuentren dentro de limites aceptables para integridad estructural como comodidad de la tripulación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S" sz="4400" dirty="0" smtClean="0">
                <a:latin typeface="Arial Narrow" panose="020B0606020202030204" pitchFamily="34" charset="0"/>
              </a:rPr>
              <a:t>Identificar  zonas de alta vibración (sala de maquinas,timoneras,sala de timones, camarotes)</a:t>
            </a:r>
            <a:endParaRPr lang="es-ES" sz="4400" dirty="0">
              <a:latin typeface="Arial Narrow" panose="020B0606020202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0" y="1859648"/>
            <a:ext cx="7010400" cy="61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9600" y="-869169"/>
            <a:ext cx="4991751" cy="4991751"/>
          </a:xfrm>
          <a:custGeom>
            <a:avLst/>
            <a:gdLst/>
            <a:ahLst/>
            <a:cxnLst/>
            <a:rect l="l" t="t" r="r" b="b"/>
            <a:pathLst>
              <a:path w="4991751" h="4991751">
                <a:moveTo>
                  <a:pt x="0" y="0"/>
                </a:moveTo>
                <a:lnTo>
                  <a:pt x="4991751" y="0"/>
                </a:lnTo>
                <a:lnTo>
                  <a:pt x="4991751" y="4991750"/>
                </a:lnTo>
                <a:lnTo>
                  <a:pt x="0" y="4991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72129" y="0"/>
            <a:ext cx="3315871" cy="3315871"/>
          </a:xfrm>
          <a:custGeom>
            <a:avLst/>
            <a:gdLst/>
            <a:ahLst/>
            <a:cxnLst/>
            <a:rect l="l" t="t" r="r" b="b"/>
            <a:pathLst>
              <a:path w="3315871" h="3315871">
                <a:moveTo>
                  <a:pt x="0" y="0"/>
                </a:moveTo>
                <a:lnTo>
                  <a:pt x="3315871" y="0"/>
                </a:lnTo>
                <a:lnTo>
                  <a:pt x="3315871" y="3315871"/>
                </a:lnTo>
                <a:lnTo>
                  <a:pt x="0" y="3315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71772" y="3257387"/>
            <a:ext cx="10744456" cy="296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93"/>
              </a:lnSpc>
            </a:pPr>
            <a:r>
              <a:rPr lang="en-US" sz="174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¡</a:t>
            </a:r>
            <a:r>
              <a:rPr lang="en-US" sz="17423" b="1" dirty="0">
                <a:solidFill>
                  <a:srgbClr val="B7232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GRACIAS</a:t>
            </a:r>
            <a:r>
              <a:rPr lang="en-US" sz="1742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7152" y="7853797"/>
            <a:ext cx="11332114" cy="208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89"/>
              </a:lnSpc>
            </a:pPr>
            <a:r>
              <a:rPr lang="en-US" sz="3992" b="1" dirty="0">
                <a:solidFill>
                  <a:srgbClr val="37343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CONTACTANOS</a:t>
            </a:r>
          </a:p>
          <a:p>
            <a:pPr algn="l">
              <a:lnSpc>
                <a:spcPts val="5589"/>
              </a:lnSpc>
            </a:pPr>
            <a:r>
              <a:rPr lang="en-US" sz="3992" b="1" dirty="0">
                <a:solidFill>
                  <a:srgbClr val="37343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+595981815625</a:t>
            </a:r>
          </a:p>
          <a:p>
            <a:pPr algn="l">
              <a:lnSpc>
                <a:spcPts val="5589"/>
              </a:lnSpc>
            </a:pPr>
            <a:r>
              <a:rPr lang="en-US" sz="3992" b="1" dirty="0">
                <a:solidFill>
                  <a:srgbClr val="37343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anibal.benitez@abconfiabilidad.com.py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541235"/>
            <a:ext cx="3923184" cy="2774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8660" y="557925"/>
            <a:ext cx="16630740" cy="74379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s-419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lang="en-US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lang="en-US" sz="5400" b="1" dirty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de </a:t>
            </a:r>
            <a:r>
              <a:rPr lang="es-419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Vibración</a:t>
            </a:r>
            <a:r>
              <a:rPr lang="en-US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lang="es-419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en</a:t>
            </a:r>
            <a:r>
              <a:rPr lang="en-US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lang="es-419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Equipos</a:t>
            </a:r>
            <a:r>
              <a:rPr lang="en-US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lang="es-419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rotativos</a:t>
            </a:r>
            <a:endParaRPr lang="es-419" sz="5400" b="1" dirty="0">
              <a:solidFill>
                <a:srgbClr val="373435"/>
              </a:solidFill>
              <a:latin typeface="Livvic Bold"/>
              <a:ea typeface="Livvic Bold"/>
              <a:cs typeface="Livvic Bold"/>
              <a:sym typeface="Livvic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66000" y="-165900"/>
            <a:ext cx="1096800" cy="1428600"/>
            <a:chOff x="0" y="0"/>
            <a:chExt cx="1462400" cy="19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2405" cy="1904746"/>
            </a:xfrm>
            <a:custGeom>
              <a:avLst/>
              <a:gdLst/>
              <a:ahLst/>
              <a:cxnLst/>
              <a:rect l="l" t="t" r="r" b="b"/>
              <a:pathLst>
                <a:path w="1462405" h="1904746">
                  <a:moveTo>
                    <a:pt x="1462405" y="0"/>
                  </a:moveTo>
                  <a:lnTo>
                    <a:pt x="0" y="0"/>
                  </a:lnTo>
                  <a:lnTo>
                    <a:pt x="0" y="1904746"/>
                  </a:lnTo>
                  <a:lnTo>
                    <a:pt x="1462405" y="1904746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4872625" y="6871625"/>
            <a:ext cx="1782600" cy="5048150"/>
            <a:chOff x="0" y="0"/>
            <a:chExt cx="2376800" cy="6934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6805" cy="6934454"/>
            </a:xfrm>
            <a:custGeom>
              <a:avLst/>
              <a:gdLst/>
              <a:ahLst/>
              <a:cxnLst/>
              <a:rect l="l" t="t" r="r" b="b"/>
              <a:pathLst>
                <a:path w="2376805" h="6934454">
                  <a:moveTo>
                    <a:pt x="2376805" y="0"/>
                  </a:moveTo>
                  <a:lnTo>
                    <a:pt x="0" y="0"/>
                  </a:lnTo>
                  <a:lnTo>
                    <a:pt x="0" y="6934454"/>
                  </a:lnTo>
                  <a:lnTo>
                    <a:pt x="2376805" y="6934454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sp>
        <p:nvSpPr>
          <p:cNvPr id="12" name="Subtítulo 11"/>
          <p:cNvSpPr>
            <a:spLocks noGrp="1"/>
          </p:cNvSpPr>
          <p:nvPr>
            <p:ph type="subTitle" idx="1"/>
          </p:nvPr>
        </p:nvSpPr>
        <p:spPr>
          <a:xfrm>
            <a:off x="685800" y="1485900"/>
            <a:ext cx="16840200" cy="8229600"/>
          </a:xfrm>
        </p:spPr>
        <p:txBody>
          <a:bodyPr>
            <a:normAutofit fontScale="92500"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s-E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Garantizar la seguridad, la confiabilidad y la eficiencia de la maquinaria rotativa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Componente fundamental de las estrategias de Mantenimiento preventivo y predictivo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Disminuir el riesgo de paradas Inesperadas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Mayor eficiencia, confiabilidad, disponibilidad y mayor vida útil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Costos de mantenimiento reducidos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Planificación mejorada del flujo de trabajo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E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mejoradas de seguridad y medio ambiente</a:t>
            </a:r>
            <a:endParaRPr lang="es-E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8660" y="557925"/>
            <a:ext cx="16630740" cy="74379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Vibración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Equipos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rotativos</a:t>
            </a:r>
            <a:endParaRPr kumimoji="0" lang="es-419" sz="5400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66000" y="-165900"/>
            <a:ext cx="1096800" cy="1428600"/>
            <a:chOff x="0" y="0"/>
            <a:chExt cx="1462400" cy="19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2405" cy="1904746"/>
            </a:xfrm>
            <a:custGeom>
              <a:avLst/>
              <a:gdLst/>
              <a:ahLst/>
              <a:cxnLst/>
              <a:rect l="l" t="t" r="r" b="b"/>
              <a:pathLst>
                <a:path w="1462405" h="1904746">
                  <a:moveTo>
                    <a:pt x="1462405" y="0"/>
                  </a:moveTo>
                  <a:lnTo>
                    <a:pt x="0" y="0"/>
                  </a:lnTo>
                  <a:lnTo>
                    <a:pt x="0" y="1904746"/>
                  </a:lnTo>
                  <a:lnTo>
                    <a:pt x="1462405" y="1904746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4872625" y="6871625"/>
            <a:ext cx="1782600" cy="5048150"/>
            <a:chOff x="0" y="0"/>
            <a:chExt cx="2376800" cy="6934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6805" cy="6934454"/>
            </a:xfrm>
            <a:custGeom>
              <a:avLst/>
              <a:gdLst/>
              <a:ahLst/>
              <a:cxnLst/>
              <a:rect l="l" t="t" r="r" b="b"/>
              <a:pathLst>
                <a:path w="2376805" h="6934454">
                  <a:moveTo>
                    <a:pt x="2376805" y="0"/>
                  </a:moveTo>
                  <a:lnTo>
                    <a:pt x="0" y="0"/>
                  </a:lnTo>
                  <a:lnTo>
                    <a:pt x="0" y="6934454"/>
                  </a:lnTo>
                  <a:lnTo>
                    <a:pt x="2376805" y="6934454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sp>
        <p:nvSpPr>
          <p:cNvPr id="12" name="Subtítulo 11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7696160" cy="8191500"/>
          </a:xfrm>
        </p:spPr>
        <p:txBody>
          <a:bodyPr>
            <a:normAutofit fontScale="92500"/>
          </a:bodyPr>
          <a:lstStyle/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Motores propulsores</a:t>
            </a:r>
          </a:p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Caja reductoras</a:t>
            </a:r>
          </a:p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Línea de ejes (soportes y bocina)</a:t>
            </a:r>
          </a:p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Bombas hidráulicas (timón)</a:t>
            </a:r>
          </a:p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Bombas incendio, achique,sentina,etc</a:t>
            </a:r>
          </a:p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Compresores de aire</a:t>
            </a:r>
          </a:p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Cabrestantes</a:t>
            </a:r>
          </a:p>
          <a:p>
            <a:pPr marL="685800" indent="-685800" algn="l">
              <a:buFont typeface="Wingdings" panose="05000000000000000000" pitchFamily="2" charset="2"/>
              <a:buChar char="q"/>
            </a:pPr>
            <a:r>
              <a:rPr lang="es-E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Ventiladores</a:t>
            </a:r>
          </a:p>
          <a:p>
            <a:pPr marL="514350" indent="-514350" algn="l">
              <a:buFont typeface="+mj-lt"/>
              <a:buAutoNum type="arabicPeriod"/>
            </a:pPr>
            <a:endParaRPr lang="es-E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125200" y="1623060"/>
            <a:ext cx="6694557" cy="80391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2324098"/>
            <a:ext cx="3047999" cy="39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8660" y="557925"/>
            <a:ext cx="16630740" cy="148758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Vibración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Equipos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rotativos</a:t>
            </a:r>
          </a:p>
          <a:p>
            <a:pPr marL="0" marR="0" lvl="0" indent="0" algn="ctr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Propulsor</a:t>
            </a:r>
            <a:endParaRPr kumimoji="0" lang="es-419" sz="5400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66000" y="-165900"/>
            <a:ext cx="1096800" cy="1428600"/>
            <a:chOff x="0" y="0"/>
            <a:chExt cx="1462400" cy="19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2405" cy="1904746"/>
            </a:xfrm>
            <a:custGeom>
              <a:avLst/>
              <a:gdLst/>
              <a:ahLst/>
              <a:cxnLst/>
              <a:rect l="l" t="t" r="r" b="b"/>
              <a:pathLst>
                <a:path w="1462405" h="1904746">
                  <a:moveTo>
                    <a:pt x="1462405" y="0"/>
                  </a:moveTo>
                  <a:lnTo>
                    <a:pt x="0" y="0"/>
                  </a:lnTo>
                  <a:lnTo>
                    <a:pt x="0" y="1904746"/>
                  </a:lnTo>
                  <a:lnTo>
                    <a:pt x="1462405" y="1904746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4872625" y="6871625"/>
            <a:ext cx="1782600" cy="5048150"/>
            <a:chOff x="0" y="0"/>
            <a:chExt cx="2376800" cy="6934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6805" cy="6934454"/>
            </a:xfrm>
            <a:custGeom>
              <a:avLst/>
              <a:gdLst/>
              <a:ahLst/>
              <a:cxnLst/>
              <a:rect l="l" t="t" r="r" b="b"/>
              <a:pathLst>
                <a:path w="2376805" h="6934454">
                  <a:moveTo>
                    <a:pt x="2376805" y="0"/>
                  </a:moveTo>
                  <a:lnTo>
                    <a:pt x="0" y="0"/>
                  </a:lnTo>
                  <a:lnTo>
                    <a:pt x="0" y="6934454"/>
                  </a:lnTo>
                  <a:lnTo>
                    <a:pt x="2376805" y="6934454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pic>
        <p:nvPicPr>
          <p:cNvPr id="13" name="Marcador de contenido 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33800" y="5867400"/>
            <a:ext cx="5153774" cy="4419600"/>
          </a:xfrm>
          <a:prstGeom prst="rect">
            <a:avLst/>
          </a:prstGeom>
        </p:spPr>
      </p:pic>
      <p:pic>
        <p:nvPicPr>
          <p:cNvPr id="11" name="Marcador de contenido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448800" y="3019587"/>
            <a:ext cx="8346440" cy="45107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99" y="2603442"/>
            <a:ext cx="6353678" cy="394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8660" y="557925"/>
            <a:ext cx="16630740" cy="148758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Mediciones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de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Vibración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Equipos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 </a:t>
            </a:r>
            <a:r>
              <a:rPr kumimoji="0" lang="es-419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Livvic Bold"/>
                <a:ea typeface="Livvic Bold"/>
                <a:cs typeface="Livvic Bold"/>
                <a:sym typeface="Livvic Bold"/>
              </a:rPr>
              <a:t>rotativos</a:t>
            </a:r>
          </a:p>
          <a:p>
            <a:pPr marL="0" marR="0" lvl="0" indent="0" algn="ctr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5400" b="1" dirty="0" smtClean="0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Equipos auxiliares en Remolcadores</a:t>
            </a:r>
            <a:endParaRPr kumimoji="0" lang="es-419" sz="5400" b="1" i="0" u="none" strike="noStrike" kern="120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Livvic Bold"/>
              <a:ea typeface="Livvic Bold"/>
              <a:cs typeface="Livvic Bold"/>
              <a:sym typeface="Livvic Bold"/>
            </a:endParaRP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66000" y="-165900"/>
            <a:ext cx="1096800" cy="1428600"/>
            <a:chOff x="0" y="0"/>
            <a:chExt cx="1462400" cy="1904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2405" cy="1904746"/>
            </a:xfrm>
            <a:custGeom>
              <a:avLst/>
              <a:gdLst/>
              <a:ahLst/>
              <a:cxnLst/>
              <a:rect l="l" t="t" r="r" b="b"/>
              <a:pathLst>
                <a:path w="1462405" h="1904746">
                  <a:moveTo>
                    <a:pt x="1462405" y="0"/>
                  </a:moveTo>
                  <a:lnTo>
                    <a:pt x="0" y="0"/>
                  </a:lnTo>
                  <a:lnTo>
                    <a:pt x="0" y="1904746"/>
                  </a:lnTo>
                  <a:lnTo>
                    <a:pt x="1462405" y="1904746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grpSp>
        <p:nvGrpSpPr>
          <p:cNvPr id="6" name="Group 6"/>
          <p:cNvGrpSpPr/>
          <p:nvPr/>
        </p:nvGrpSpPr>
        <p:grpSpPr>
          <a:xfrm rot="-5400000">
            <a:off x="14872625" y="6871625"/>
            <a:ext cx="1782600" cy="5048150"/>
            <a:chOff x="0" y="0"/>
            <a:chExt cx="2376800" cy="6934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76805" cy="6934454"/>
            </a:xfrm>
            <a:custGeom>
              <a:avLst/>
              <a:gdLst/>
              <a:ahLst/>
              <a:cxnLst/>
              <a:rect l="l" t="t" r="r" b="b"/>
              <a:pathLst>
                <a:path w="2376805" h="6934454">
                  <a:moveTo>
                    <a:pt x="2376805" y="0"/>
                  </a:moveTo>
                  <a:lnTo>
                    <a:pt x="0" y="0"/>
                  </a:lnTo>
                  <a:lnTo>
                    <a:pt x="0" y="6934454"/>
                  </a:lnTo>
                  <a:lnTo>
                    <a:pt x="2376805" y="6934454"/>
                  </a:lnTo>
                  <a:close/>
                </a:path>
              </a:pathLst>
            </a:custGeom>
            <a:solidFill>
              <a:srgbClr val="B2151C"/>
            </a:solidFill>
          </p:spPr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761" y="5524500"/>
            <a:ext cx="4503357" cy="45033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278" y="6142034"/>
            <a:ext cx="4844380" cy="403698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3130" y="5532120"/>
            <a:ext cx="5410200" cy="42704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562" y="3506128"/>
            <a:ext cx="4460838" cy="2870452"/>
          </a:xfrm>
          <a:prstGeom prst="rect">
            <a:avLst/>
          </a:prstGeom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738688"/>
              </p:ext>
            </p:extLst>
          </p:nvPr>
        </p:nvGraphicFramePr>
        <p:xfrm>
          <a:off x="7467600" y="2489649"/>
          <a:ext cx="10591800" cy="3250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093911637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88934695"/>
                    </a:ext>
                  </a:extLst>
                </a:gridCol>
              </a:tblGrid>
              <a:tr h="901251">
                <a:tc>
                  <a:txBody>
                    <a:bodyPr/>
                    <a:lstStyle/>
                    <a:p>
                      <a:pPr algn="ctr"/>
                      <a:r>
                        <a:rPr lang="es-ES" sz="4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Parametros</a:t>
                      </a:r>
                      <a:endParaRPr lang="es-ES" sz="4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4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Unidades</a:t>
                      </a:r>
                      <a:endParaRPr lang="es-ES" sz="4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083268"/>
                  </a:ext>
                </a:extLst>
              </a:tr>
              <a:tr h="782966">
                <a:tc>
                  <a:txBody>
                    <a:bodyPr/>
                    <a:lstStyle/>
                    <a:p>
                      <a:r>
                        <a:rPr lang="es-ES" sz="4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Desplazamiento</a:t>
                      </a:r>
                      <a:endParaRPr lang="es-ES" sz="4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µm</a:t>
                      </a:r>
                      <a:endParaRPr lang="es-ES" sz="4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462130"/>
                  </a:ext>
                </a:extLst>
              </a:tr>
              <a:tr h="782966">
                <a:tc>
                  <a:txBody>
                    <a:bodyPr/>
                    <a:lstStyle/>
                    <a:p>
                      <a:r>
                        <a:rPr lang="es-ES" sz="4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Velocidad</a:t>
                      </a:r>
                      <a:endParaRPr lang="es-ES" sz="4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mm/s</a:t>
                      </a:r>
                      <a:endParaRPr lang="es-ES" sz="4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667709"/>
                  </a:ext>
                </a:extLst>
              </a:tr>
              <a:tr h="782966">
                <a:tc>
                  <a:txBody>
                    <a:bodyPr/>
                    <a:lstStyle/>
                    <a:p>
                      <a:r>
                        <a:rPr lang="es-ES" sz="4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Aceleración</a:t>
                      </a:r>
                      <a:endParaRPr lang="es-ES" sz="4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4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m/s2</a:t>
                      </a:r>
                      <a:r>
                        <a:rPr lang="es-ES" sz="440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o G</a:t>
                      </a:r>
                      <a:endParaRPr lang="es-ES" sz="4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707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7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23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2944200" y="3795784"/>
            <a:ext cx="8119800" cy="2231400"/>
            <a:chOff x="0" y="0"/>
            <a:chExt cx="10826400" cy="2975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26369" cy="2975229"/>
            </a:xfrm>
            <a:custGeom>
              <a:avLst/>
              <a:gdLst/>
              <a:ahLst/>
              <a:cxnLst/>
              <a:rect l="l" t="t" r="r" b="b"/>
              <a:pathLst>
                <a:path w="10826369" h="2975229">
                  <a:moveTo>
                    <a:pt x="0" y="0"/>
                  </a:moveTo>
                  <a:lnTo>
                    <a:pt x="10826369" y="0"/>
                  </a:lnTo>
                  <a:lnTo>
                    <a:pt x="10826369" y="2975229"/>
                  </a:lnTo>
                  <a:lnTo>
                    <a:pt x="0" y="2975229"/>
                  </a:lnTo>
                  <a:close/>
                </a:path>
              </a:pathLst>
            </a:custGeom>
            <a:solidFill>
              <a:srgbClr val="FDF8F8"/>
            </a:solidFill>
          </p:spPr>
        </p:sp>
      </p:grpSp>
      <p:grpSp>
        <p:nvGrpSpPr>
          <p:cNvPr id="4" name="Group 4"/>
          <p:cNvGrpSpPr/>
          <p:nvPr/>
        </p:nvGrpSpPr>
        <p:grpSpPr>
          <a:xfrm rot="-5400000">
            <a:off x="5949353" y="-1988207"/>
            <a:ext cx="8119800" cy="13799382"/>
            <a:chOff x="0" y="0"/>
            <a:chExt cx="6090358" cy="1035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90419" cy="10350373"/>
            </a:xfrm>
            <a:custGeom>
              <a:avLst/>
              <a:gdLst/>
              <a:ahLst/>
              <a:cxnLst/>
              <a:rect l="l" t="t" r="r" b="b"/>
              <a:pathLst>
                <a:path w="6090419" h="10350373">
                  <a:moveTo>
                    <a:pt x="6090419" y="0"/>
                  </a:moveTo>
                  <a:lnTo>
                    <a:pt x="0" y="0"/>
                  </a:lnTo>
                  <a:lnTo>
                    <a:pt x="0" y="10350373"/>
                  </a:lnTo>
                  <a:lnTo>
                    <a:pt x="6090419" y="10350373"/>
                  </a:lnTo>
                  <a:close/>
                </a:path>
              </a:pathLst>
            </a:custGeom>
            <a:solidFill>
              <a:srgbClr val="FDF8F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109562" y="1422206"/>
            <a:ext cx="5719950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3109562" y="1393631"/>
            <a:ext cx="13517177" cy="651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805" lvl="1" indent="-359903" algn="ctr">
              <a:lnSpc>
                <a:spcPts val="4667"/>
              </a:lnSpc>
              <a:buAutoNum type="arabicPeriod"/>
            </a:pP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Torque es la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tendencia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de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una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fuerza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a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hacer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girar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un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objeto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alrededor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de un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eje</a:t>
            </a:r>
          </a:p>
          <a:p>
            <a:pPr marL="719805" lvl="1" indent="-359903" algn="ctr">
              <a:lnSpc>
                <a:spcPts val="4667"/>
              </a:lnSpc>
              <a:buAutoNum type="arabicPeriod"/>
            </a:pP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En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Maquinaria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s-CR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rotativa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el torque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esta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s-CR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relacionado</a:t>
            </a: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con la </a:t>
            </a:r>
            <a:r>
              <a:rPr lang="es-419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potencia</a:t>
            </a:r>
          </a:p>
          <a:p>
            <a:pPr marL="719805" lvl="1" indent="-359903" algn="ctr">
              <a:lnSpc>
                <a:spcPts val="4667"/>
              </a:lnSpc>
              <a:buAutoNum type="arabicPeriod"/>
            </a:pPr>
            <a:r>
              <a:rPr lang="en-US" sz="3333" b="1" dirty="0" smtClean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Si 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la carga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aumenta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y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queremos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mantener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una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determinada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velocidad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de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funcionamiento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, el motor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debe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entregar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mas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potencia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y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eso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se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hace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aumentando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el torque</a:t>
            </a:r>
          </a:p>
          <a:p>
            <a:pPr marL="719805" lvl="1" indent="-359903" algn="ctr">
              <a:lnSpc>
                <a:spcPts val="4667"/>
              </a:lnSpc>
              <a:buAutoNum type="arabicPeriod"/>
            </a:pP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Defectos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en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acoplamiento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,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desgaste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en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engranajes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,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rodamientos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influencia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al torque</a:t>
            </a:r>
          </a:p>
          <a:p>
            <a:pPr marL="719805" lvl="1" indent="-359903" algn="ctr">
              <a:lnSpc>
                <a:spcPts val="4667"/>
              </a:lnSpc>
              <a:buAutoNum type="arabicPeriod"/>
            </a:pP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Muy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utilizado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para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protección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de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rotura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de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eje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o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engranajes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(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Prevenir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 </a:t>
            </a:r>
            <a:r>
              <a:rPr lang="en-US" sz="3333" b="1" dirty="0" err="1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sobrecargas</a:t>
            </a:r>
            <a:r>
              <a:rPr lang="en-US" sz="3333" b="1" dirty="0">
                <a:solidFill>
                  <a:srgbClr val="373435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)</a:t>
            </a:r>
          </a:p>
          <a:p>
            <a:pPr algn="ctr">
              <a:lnSpc>
                <a:spcPts val="3687"/>
              </a:lnSpc>
            </a:pPr>
            <a:endParaRPr lang="en-US" sz="3333" b="1" dirty="0">
              <a:solidFill>
                <a:srgbClr val="373435"/>
              </a:solidFill>
              <a:latin typeface="Catamaran Bold"/>
              <a:ea typeface="Catamaran Bold"/>
              <a:cs typeface="Catamaran Bold"/>
              <a:sym typeface="Catamaran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17990" y="7371717"/>
            <a:ext cx="5651547" cy="2501365"/>
          </a:xfrm>
          <a:custGeom>
            <a:avLst/>
            <a:gdLst/>
            <a:ahLst/>
            <a:cxnLst/>
            <a:rect l="l" t="t" r="r" b="b"/>
            <a:pathLst>
              <a:path w="5651547" h="2501365">
                <a:moveTo>
                  <a:pt x="0" y="0"/>
                </a:moveTo>
                <a:lnTo>
                  <a:pt x="5651547" y="0"/>
                </a:lnTo>
                <a:lnTo>
                  <a:pt x="5651547" y="2501365"/>
                </a:lnTo>
                <a:lnTo>
                  <a:pt x="0" y="2501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36419" y="8269998"/>
            <a:ext cx="7958998" cy="1402773"/>
          </a:xfrm>
          <a:custGeom>
            <a:avLst/>
            <a:gdLst/>
            <a:ahLst/>
            <a:cxnLst/>
            <a:rect l="l" t="t" r="r" b="b"/>
            <a:pathLst>
              <a:path w="7958998" h="1402773">
                <a:moveTo>
                  <a:pt x="0" y="0"/>
                </a:moveTo>
                <a:lnTo>
                  <a:pt x="7958997" y="0"/>
                </a:lnTo>
                <a:lnTo>
                  <a:pt x="7958997" y="1402773"/>
                </a:lnTo>
                <a:lnTo>
                  <a:pt x="0" y="14027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66891" y="6824610"/>
            <a:ext cx="3419859" cy="3048472"/>
          </a:xfrm>
          <a:custGeom>
            <a:avLst/>
            <a:gdLst/>
            <a:ahLst/>
            <a:cxnLst/>
            <a:rect l="l" t="t" r="r" b="b"/>
            <a:pathLst>
              <a:path w="3419859" h="3048472">
                <a:moveTo>
                  <a:pt x="0" y="0"/>
                </a:moveTo>
                <a:lnTo>
                  <a:pt x="3419859" y="0"/>
                </a:lnTo>
                <a:lnTo>
                  <a:pt x="3419859" y="3048472"/>
                </a:lnTo>
                <a:lnTo>
                  <a:pt x="0" y="3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5400000">
            <a:off x="-2453990" y="4291984"/>
            <a:ext cx="6955854" cy="170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5599" b="1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MEDICION DE TORQUE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1057500" y="8158800"/>
            <a:ext cx="2115000" cy="2141400"/>
            <a:chOff x="0" y="0"/>
            <a:chExt cx="2820000" cy="2855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0035" cy="2855214"/>
            </a:xfrm>
            <a:custGeom>
              <a:avLst/>
              <a:gdLst/>
              <a:ahLst/>
              <a:cxnLst/>
              <a:rect l="l" t="t" r="r" b="b"/>
              <a:pathLst>
                <a:path w="2820035" h="2855214">
                  <a:moveTo>
                    <a:pt x="0" y="0"/>
                  </a:moveTo>
                  <a:lnTo>
                    <a:pt x="2820035" y="0"/>
                  </a:lnTo>
                  <a:lnTo>
                    <a:pt x="2820035" y="2855214"/>
                  </a:lnTo>
                  <a:lnTo>
                    <a:pt x="0" y="2855214"/>
                  </a:lnTo>
                  <a:close/>
                </a:path>
              </a:pathLst>
            </a:custGeom>
            <a:solidFill>
              <a:srgbClr val="373435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057169" y="6998930"/>
            <a:ext cx="8763603" cy="3132988"/>
          </a:xfrm>
          <a:custGeom>
            <a:avLst/>
            <a:gdLst/>
            <a:ahLst/>
            <a:cxnLst/>
            <a:rect l="l" t="t" r="r" b="b"/>
            <a:pathLst>
              <a:path w="8763603" h="3132988">
                <a:moveTo>
                  <a:pt x="0" y="0"/>
                </a:moveTo>
                <a:lnTo>
                  <a:pt x="8763603" y="0"/>
                </a:lnTo>
                <a:lnTo>
                  <a:pt x="8763603" y="3132988"/>
                </a:lnTo>
                <a:lnTo>
                  <a:pt x="0" y="3132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25501" y="6576309"/>
            <a:ext cx="4733799" cy="3555609"/>
          </a:xfrm>
          <a:custGeom>
            <a:avLst/>
            <a:gdLst/>
            <a:ahLst/>
            <a:cxnLst/>
            <a:rect l="l" t="t" r="r" b="b"/>
            <a:pathLst>
              <a:path w="4733799" h="3555609">
                <a:moveTo>
                  <a:pt x="0" y="0"/>
                </a:moveTo>
                <a:lnTo>
                  <a:pt x="4733799" y="0"/>
                </a:lnTo>
                <a:lnTo>
                  <a:pt x="4733799" y="3555609"/>
                </a:lnTo>
                <a:lnTo>
                  <a:pt x="0" y="3555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6955" y="2807520"/>
            <a:ext cx="15749349" cy="3848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7"/>
              </a:lnSpc>
            </a:pPr>
            <a:r>
              <a:rPr lang="en-US" sz="3833" b="1" i="1" u="sng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Posibles causas:</a:t>
            </a:r>
          </a:p>
          <a:p>
            <a:pPr marL="784556" lvl="1" indent="-392278" algn="l">
              <a:lnSpc>
                <a:spcPts val="5087"/>
              </a:lnSpc>
              <a:buAutoNum type="arabicPeriod"/>
            </a:pPr>
            <a:r>
              <a:rPr lang="en-US" sz="36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Encendido de motor (Vibraciones inherentes a la operativa del motor)</a:t>
            </a:r>
          </a:p>
          <a:p>
            <a:pPr marL="784556" lvl="1" indent="-392278" algn="l">
              <a:lnSpc>
                <a:spcPts val="5087"/>
              </a:lnSpc>
              <a:buAutoNum type="arabicPeriod"/>
            </a:pPr>
            <a:r>
              <a:rPr lang="en-US" sz="36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Problemas con el amortiguador de vibraciones torsionales</a:t>
            </a:r>
          </a:p>
          <a:p>
            <a:pPr marL="784556" lvl="1" indent="-392278" algn="l">
              <a:lnSpc>
                <a:spcPts val="5087"/>
              </a:lnSpc>
              <a:buAutoNum type="arabicPeriod"/>
            </a:pPr>
            <a:r>
              <a:rPr lang="en-US" sz="36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Estado de embrague o acoplamiento</a:t>
            </a:r>
          </a:p>
          <a:p>
            <a:pPr marL="784556" lvl="1" indent="-392278" algn="l">
              <a:lnSpc>
                <a:spcPts val="5087"/>
              </a:lnSpc>
              <a:buAutoNum type="arabicPeriod"/>
            </a:pPr>
            <a:r>
              <a:rPr lang="en-US" sz="36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Huelgo en engranajes</a:t>
            </a:r>
          </a:p>
          <a:p>
            <a:pPr marL="784556" lvl="1" indent="-392278" algn="l">
              <a:lnSpc>
                <a:spcPts val="5087"/>
              </a:lnSpc>
              <a:buAutoNum type="arabicPeriod"/>
            </a:pPr>
            <a:r>
              <a:rPr lang="en-US" sz="363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Condición del eje propulsor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6189" y="171450"/>
            <a:ext cx="15130881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5599" b="1">
                <a:solidFill>
                  <a:srgbClr val="B2151C"/>
                </a:solidFill>
                <a:latin typeface="Livvic Bold"/>
                <a:ea typeface="Livvic Bold"/>
                <a:cs typeface="Livvic Bold"/>
                <a:sym typeface="Livvic Bold"/>
              </a:rPr>
              <a:t>Mediciones de Vibraciones Torsionales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41480" y="1005800"/>
            <a:ext cx="11933894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028700" y="1301075"/>
            <a:ext cx="16056670" cy="1233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4"/>
              </a:lnSpc>
            </a:pPr>
            <a:r>
              <a:rPr lang="en-US" sz="3574" b="1">
                <a:solidFill>
                  <a:srgbClr val="000000"/>
                </a:solidFill>
                <a:latin typeface="Catamaran Bold"/>
                <a:ea typeface="Catamaran Bold"/>
                <a:cs typeface="Catamaran Bold"/>
                <a:sym typeface="Catamaran Bold"/>
              </a:rPr>
              <a:t>La vibración torsional, la oscilación o torsión del eje de propulsión durante la transmisión es un aspecto critico de la dinámica del sistema de propulsión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23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264400"/>
            <a:ext cx="14430000" cy="5022600"/>
            <a:chOff x="0" y="0"/>
            <a:chExt cx="19240000" cy="6696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39992" cy="6696837"/>
            </a:xfrm>
            <a:custGeom>
              <a:avLst/>
              <a:gdLst/>
              <a:ahLst/>
              <a:cxnLst/>
              <a:rect l="l" t="t" r="r" b="b"/>
              <a:pathLst>
                <a:path w="19239992" h="6696837">
                  <a:moveTo>
                    <a:pt x="0" y="0"/>
                  </a:moveTo>
                  <a:lnTo>
                    <a:pt x="19239992" y="0"/>
                  </a:lnTo>
                  <a:lnTo>
                    <a:pt x="19239992" y="6696837"/>
                  </a:lnTo>
                  <a:lnTo>
                    <a:pt x="0" y="6696837"/>
                  </a:lnTo>
                  <a:close/>
                </a:path>
              </a:pathLst>
            </a:custGeom>
            <a:solidFill>
              <a:srgbClr val="FDF8F8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0" y="4932638"/>
            <a:ext cx="14430000" cy="414600"/>
            <a:chOff x="0" y="0"/>
            <a:chExt cx="19240000" cy="55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239992" cy="552831"/>
            </a:xfrm>
            <a:custGeom>
              <a:avLst/>
              <a:gdLst/>
              <a:ahLst/>
              <a:cxnLst/>
              <a:rect l="l" t="t" r="r" b="b"/>
              <a:pathLst>
                <a:path w="19239992" h="552831">
                  <a:moveTo>
                    <a:pt x="19239992" y="0"/>
                  </a:moveTo>
                  <a:lnTo>
                    <a:pt x="0" y="0"/>
                  </a:lnTo>
                  <a:lnTo>
                    <a:pt x="0" y="552831"/>
                  </a:lnTo>
                  <a:lnTo>
                    <a:pt x="19239992" y="552831"/>
                  </a:lnTo>
                  <a:close/>
                </a:path>
              </a:pathLst>
            </a:custGeom>
            <a:solidFill>
              <a:srgbClr val="FDF8F8">
                <a:alpha val="61569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858587" y="1621593"/>
            <a:ext cx="2781891" cy="2908341"/>
          </a:xfrm>
          <a:custGeom>
            <a:avLst/>
            <a:gdLst/>
            <a:ahLst/>
            <a:cxnLst/>
            <a:rect l="l" t="t" r="r" b="b"/>
            <a:pathLst>
              <a:path w="2781891" h="2908341">
                <a:moveTo>
                  <a:pt x="0" y="0"/>
                </a:moveTo>
                <a:lnTo>
                  <a:pt x="2781891" y="0"/>
                </a:lnTo>
                <a:lnTo>
                  <a:pt x="2781891" y="2908341"/>
                </a:lnTo>
                <a:lnTo>
                  <a:pt x="0" y="2908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65253" y="1621593"/>
            <a:ext cx="2315646" cy="2908341"/>
          </a:xfrm>
          <a:custGeom>
            <a:avLst/>
            <a:gdLst/>
            <a:ahLst/>
            <a:cxnLst/>
            <a:rect l="l" t="t" r="r" b="b"/>
            <a:pathLst>
              <a:path w="2315646" h="2908341">
                <a:moveTo>
                  <a:pt x="0" y="0"/>
                </a:moveTo>
                <a:lnTo>
                  <a:pt x="2315646" y="0"/>
                </a:lnTo>
                <a:lnTo>
                  <a:pt x="2315646" y="2908341"/>
                </a:lnTo>
                <a:lnTo>
                  <a:pt x="0" y="2908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55914" y="1621593"/>
            <a:ext cx="5176962" cy="2987195"/>
          </a:xfrm>
          <a:custGeom>
            <a:avLst/>
            <a:gdLst/>
            <a:ahLst/>
            <a:cxnLst/>
            <a:rect l="l" t="t" r="r" b="b"/>
            <a:pathLst>
              <a:path w="5176962" h="2987195">
                <a:moveTo>
                  <a:pt x="0" y="0"/>
                </a:moveTo>
                <a:lnTo>
                  <a:pt x="5176962" y="0"/>
                </a:lnTo>
                <a:lnTo>
                  <a:pt x="5176962" y="2987195"/>
                </a:lnTo>
                <a:lnTo>
                  <a:pt x="0" y="2987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37974" y="5057100"/>
            <a:ext cx="3379387" cy="2536906"/>
          </a:xfrm>
          <a:custGeom>
            <a:avLst/>
            <a:gdLst/>
            <a:ahLst/>
            <a:cxnLst/>
            <a:rect l="l" t="t" r="r" b="b"/>
            <a:pathLst>
              <a:path w="3379387" h="2536906">
                <a:moveTo>
                  <a:pt x="0" y="0"/>
                </a:moveTo>
                <a:lnTo>
                  <a:pt x="3379386" y="0"/>
                </a:lnTo>
                <a:lnTo>
                  <a:pt x="3379386" y="2536906"/>
                </a:lnTo>
                <a:lnTo>
                  <a:pt x="0" y="2536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08125" y="1688360"/>
            <a:ext cx="4451366" cy="2920429"/>
          </a:xfrm>
          <a:custGeom>
            <a:avLst/>
            <a:gdLst/>
            <a:ahLst/>
            <a:cxnLst/>
            <a:rect l="l" t="t" r="r" b="b"/>
            <a:pathLst>
              <a:path w="4451366" h="2920429">
                <a:moveTo>
                  <a:pt x="0" y="0"/>
                </a:moveTo>
                <a:lnTo>
                  <a:pt x="4451366" y="0"/>
                </a:lnTo>
                <a:lnTo>
                  <a:pt x="4451366" y="2920428"/>
                </a:lnTo>
                <a:lnTo>
                  <a:pt x="0" y="29204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7845" y="273027"/>
            <a:ext cx="14676137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59"/>
              </a:lnSpc>
            </a:pPr>
            <a:r>
              <a:rPr lang="en-US" sz="6799" b="1">
                <a:solidFill>
                  <a:srgbClr val="FDF8F8"/>
                </a:solidFill>
                <a:latin typeface="Livvic Bold"/>
                <a:ea typeface="Livvic Bold"/>
                <a:cs typeface="Livvic Bold"/>
                <a:sym typeface="Livvic Bold"/>
              </a:rPr>
              <a:t>Mediciones de Vibracion Torsional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8587" y="6193831"/>
            <a:ext cx="4269514" cy="140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1"/>
              </a:lnSpc>
            </a:pPr>
            <a:r>
              <a:rPr lang="en-US" sz="3118" b="1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1.Medicion mediante galgas extensiometricas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8587" y="8063935"/>
            <a:ext cx="4862951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1"/>
              </a:lnSpc>
            </a:pPr>
            <a:r>
              <a:rPr lang="en-US" sz="3193" b="1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3. Instalacion delicada y hay que tener en cuenta geometría y material del eje.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19677" y="6146598"/>
            <a:ext cx="3034511" cy="144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8"/>
              </a:lnSpc>
            </a:pPr>
            <a:r>
              <a:rPr lang="en-US" sz="3199" b="1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2.Galgas para uso tipicas de 350 Ω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19677" y="7859851"/>
            <a:ext cx="4269514" cy="2351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1"/>
              </a:lnSpc>
            </a:pPr>
            <a:r>
              <a:rPr lang="en-US" sz="3118" b="1">
                <a:solidFill>
                  <a:srgbClr val="373435"/>
                </a:solidFill>
                <a:latin typeface="Livvic Bold"/>
                <a:ea typeface="Livvic Bold"/>
                <a:cs typeface="Livvic Bold"/>
                <a:sym typeface="Livvic Bold"/>
              </a:rPr>
              <a:t>4.Se instala un sistema de Telemetria (Bateria y un transmisor de torsion inalambrico.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7845" y="5347238"/>
            <a:ext cx="1363720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4599" b="1">
                <a:solidFill>
                  <a:srgbClr val="B72329"/>
                </a:solidFill>
                <a:latin typeface="Livvic Bold"/>
                <a:ea typeface="Livvic Bold"/>
                <a:cs typeface="Livvic Bold"/>
                <a:sym typeface="Livvic Bold"/>
              </a:rPr>
              <a:t>Tecnicas de Medicion de Vibraciones Torsionales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903</Words>
  <Application>Microsoft Office PowerPoint</Application>
  <PresentationFormat>Personalizado</PresentationFormat>
  <Paragraphs>155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40" baseType="lpstr">
      <vt:lpstr>Catamaran</vt:lpstr>
      <vt:lpstr>Open Sans</vt:lpstr>
      <vt:lpstr>Arial Narrow</vt:lpstr>
      <vt:lpstr>Poppins Bold</vt:lpstr>
      <vt:lpstr>Open Sans Bold</vt:lpstr>
      <vt:lpstr>Catamaran Light</vt:lpstr>
      <vt:lpstr>Wingdings</vt:lpstr>
      <vt:lpstr>Poppins</vt:lpstr>
      <vt:lpstr>Poppins Semi-Bold</vt:lpstr>
      <vt:lpstr>Calibri</vt:lpstr>
      <vt:lpstr>Arial Black</vt:lpstr>
      <vt:lpstr>Open Sans Bold Italics</vt:lpstr>
      <vt:lpstr>Arial</vt:lpstr>
      <vt:lpstr>Livvic Bold</vt:lpstr>
      <vt:lpstr>Livvic Bold Italics</vt:lpstr>
      <vt:lpstr>Catamaran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 - AB</dc:title>
  <cp:lastModifiedBy>User</cp:lastModifiedBy>
  <cp:revision>33</cp:revision>
  <dcterms:created xsi:type="dcterms:W3CDTF">2006-08-16T00:00:00Z</dcterms:created>
  <dcterms:modified xsi:type="dcterms:W3CDTF">2024-10-02T16:46:28Z</dcterms:modified>
  <dc:identifier>DAGRH-Pxu8Y</dc:identifier>
</cp:coreProperties>
</file>